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theme/theme7.xml" ContentType="application/vnd.openxmlformats-officedocument.theme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theme/theme8.xml" ContentType="application/vnd.openxmlformats-officedocument.theme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theme/theme9.xml" ContentType="application/vnd.openxmlformats-officedocument.theme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theme/theme10.xml" ContentType="application/vnd.openxmlformats-officedocument.theme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theme/theme11.xml" ContentType="application/vnd.openxmlformats-officedocument.theme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  <p:sldMasterId id="2147483649" r:id="rId2"/>
    <p:sldMasterId id="2147483650" r:id="rId3"/>
    <p:sldMasterId id="2147483651" r:id="rId4"/>
    <p:sldMasterId id="2147483652" r:id="rId5"/>
    <p:sldMasterId id="2147483653" r:id="rId6"/>
    <p:sldMasterId id="2147483654" r:id="rId7"/>
    <p:sldMasterId id="2147483655" r:id="rId8"/>
    <p:sldMasterId id="2147483656" r:id="rId9"/>
    <p:sldMasterId id="2147483657" r:id="rId10"/>
    <p:sldMasterId id="2147483658" r:id="rId11"/>
    <p:sldMasterId id="2147483659" r:id="rId12"/>
  </p:sldMasterIdLst>
  <p:notesMasterIdLst>
    <p:notesMasterId r:id="rId45"/>
  </p:notesMasterIdLst>
  <p:handoutMasterIdLst>
    <p:handoutMasterId r:id="rId46"/>
  </p:handoutMasterIdLst>
  <p:sldIdLst>
    <p:sldId id="256" r:id="rId13"/>
    <p:sldId id="315" r:id="rId14"/>
    <p:sldId id="327" r:id="rId15"/>
    <p:sldId id="329" r:id="rId16"/>
    <p:sldId id="332" r:id="rId17"/>
    <p:sldId id="328" r:id="rId18"/>
    <p:sldId id="330" r:id="rId19"/>
    <p:sldId id="257" r:id="rId20"/>
    <p:sldId id="325" r:id="rId21"/>
    <p:sldId id="294" r:id="rId22"/>
    <p:sldId id="287" r:id="rId23"/>
    <p:sldId id="324" r:id="rId24"/>
    <p:sldId id="296" r:id="rId25"/>
    <p:sldId id="263" r:id="rId26"/>
    <p:sldId id="264" r:id="rId27"/>
    <p:sldId id="265" r:id="rId28"/>
    <p:sldId id="323" r:id="rId29"/>
    <p:sldId id="303" r:id="rId30"/>
    <p:sldId id="334" r:id="rId31"/>
    <p:sldId id="333" r:id="rId32"/>
    <p:sldId id="276" r:id="rId33"/>
    <p:sldId id="295" r:id="rId34"/>
    <p:sldId id="326" r:id="rId35"/>
    <p:sldId id="297" r:id="rId36"/>
    <p:sldId id="301" r:id="rId37"/>
    <p:sldId id="298" r:id="rId38"/>
    <p:sldId id="302" r:id="rId39"/>
    <p:sldId id="282" r:id="rId40"/>
    <p:sldId id="283" r:id="rId41"/>
    <p:sldId id="290" r:id="rId42"/>
    <p:sldId id="306" r:id="rId43"/>
    <p:sldId id="267" r:id="rId44"/>
  </p:sldIdLst>
  <p:sldSz cx="9144000" cy="6858000" type="screen4x3"/>
  <p:notesSz cx="6858000" cy="9144000"/>
  <p:defaultTextStyle>
    <a:defPPr>
      <a:defRPr lang="en-GB"/>
    </a:defPPr>
    <a:lvl1pPr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1pPr>
    <a:lvl2pPr marL="742950" indent="-28575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2pPr>
    <a:lvl3pPr marL="11430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3pPr>
    <a:lvl4pPr marL="16002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4pPr>
    <a:lvl5pPr marL="20574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855"/>
    <p:restoredTop sz="94660"/>
  </p:normalViewPr>
  <p:slideViewPr>
    <p:cSldViewPr>
      <p:cViewPr>
        <p:scale>
          <a:sx n="107" d="100"/>
          <a:sy n="107" d="100"/>
        </p:scale>
        <p:origin x="-64" y="1304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.xml"/><Relationship Id="rId18" Type="http://schemas.openxmlformats.org/officeDocument/2006/relationships/slide" Target="slides/slide6.xml"/><Relationship Id="rId26" Type="http://schemas.openxmlformats.org/officeDocument/2006/relationships/slide" Target="slides/slide14.xml"/><Relationship Id="rId39" Type="http://schemas.openxmlformats.org/officeDocument/2006/relationships/slide" Target="slides/slide27.xml"/><Relationship Id="rId21" Type="http://schemas.openxmlformats.org/officeDocument/2006/relationships/slide" Target="slides/slide9.xml"/><Relationship Id="rId34" Type="http://schemas.openxmlformats.org/officeDocument/2006/relationships/slide" Target="slides/slide22.xml"/><Relationship Id="rId42" Type="http://schemas.openxmlformats.org/officeDocument/2006/relationships/slide" Target="slides/slide30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4.xml"/><Relationship Id="rId29" Type="http://schemas.openxmlformats.org/officeDocument/2006/relationships/slide" Target="slides/slide17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12.xml"/><Relationship Id="rId32" Type="http://schemas.openxmlformats.org/officeDocument/2006/relationships/slide" Target="slides/slide20.xml"/><Relationship Id="rId37" Type="http://schemas.openxmlformats.org/officeDocument/2006/relationships/slide" Target="slides/slide25.xml"/><Relationship Id="rId40" Type="http://schemas.openxmlformats.org/officeDocument/2006/relationships/slide" Target="slides/slide28.xml"/><Relationship Id="rId45" Type="http://schemas.openxmlformats.org/officeDocument/2006/relationships/notesMaster" Target="notesMasters/notesMaster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3.xml"/><Relationship Id="rId23" Type="http://schemas.openxmlformats.org/officeDocument/2006/relationships/slide" Target="slides/slide11.xml"/><Relationship Id="rId28" Type="http://schemas.openxmlformats.org/officeDocument/2006/relationships/slide" Target="slides/slide16.xml"/><Relationship Id="rId36" Type="http://schemas.openxmlformats.org/officeDocument/2006/relationships/slide" Target="slides/slide24.xml"/><Relationship Id="rId49" Type="http://schemas.openxmlformats.org/officeDocument/2006/relationships/theme" Target="theme/theme1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7.xml"/><Relationship Id="rId31" Type="http://schemas.openxmlformats.org/officeDocument/2006/relationships/slide" Target="slides/slide19.xml"/><Relationship Id="rId44" Type="http://schemas.openxmlformats.org/officeDocument/2006/relationships/slide" Target="slides/slide32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2.xml"/><Relationship Id="rId22" Type="http://schemas.openxmlformats.org/officeDocument/2006/relationships/slide" Target="slides/slide10.xml"/><Relationship Id="rId27" Type="http://schemas.openxmlformats.org/officeDocument/2006/relationships/slide" Target="slides/slide15.xml"/><Relationship Id="rId30" Type="http://schemas.openxmlformats.org/officeDocument/2006/relationships/slide" Target="slides/slide18.xml"/><Relationship Id="rId35" Type="http://schemas.openxmlformats.org/officeDocument/2006/relationships/slide" Target="slides/slide23.xml"/><Relationship Id="rId43" Type="http://schemas.openxmlformats.org/officeDocument/2006/relationships/slide" Target="slides/slide31.xml"/><Relationship Id="rId48" Type="http://schemas.openxmlformats.org/officeDocument/2006/relationships/viewProps" Target="viewProps.xml"/><Relationship Id="rId8" Type="http://schemas.openxmlformats.org/officeDocument/2006/relationships/slideMaster" Target="slideMasters/slideMaster8.xml"/><Relationship Id="rId3" Type="http://schemas.openxmlformats.org/officeDocument/2006/relationships/slideMaster" Target="slideMasters/slideMaster3.xml"/><Relationship Id="rId12" Type="http://schemas.openxmlformats.org/officeDocument/2006/relationships/slideMaster" Target="slideMasters/slideMaster12.xml"/><Relationship Id="rId17" Type="http://schemas.openxmlformats.org/officeDocument/2006/relationships/slide" Target="slides/slide5.xml"/><Relationship Id="rId25" Type="http://schemas.openxmlformats.org/officeDocument/2006/relationships/slide" Target="slides/slide13.xml"/><Relationship Id="rId33" Type="http://schemas.openxmlformats.org/officeDocument/2006/relationships/slide" Target="slides/slide21.xml"/><Relationship Id="rId38" Type="http://schemas.openxmlformats.org/officeDocument/2006/relationships/slide" Target="slides/slide26.xml"/><Relationship Id="rId46" Type="http://schemas.openxmlformats.org/officeDocument/2006/relationships/handoutMaster" Target="handoutMasters/handoutMaster1.xml"/><Relationship Id="rId20" Type="http://schemas.openxmlformats.org/officeDocument/2006/relationships/slide" Target="slides/slide8.xml"/><Relationship Id="rId41" Type="http://schemas.openxmlformats.org/officeDocument/2006/relationships/slide" Target="slides/slide29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/>
            </a:lvl1pPr>
          </a:lstStyle>
          <a:p>
            <a:pPr>
              <a:defRPr/>
            </a:pPr>
            <a:fld id="{86211CF4-95D9-F745-A667-9438A1BE52A6}" type="datetimeFigureOut">
              <a:rPr lang="en-US" altLang="x-none"/>
              <a:pPr>
                <a:defRPr/>
              </a:pPr>
              <a:t>9/19/25</a:t>
            </a:fld>
            <a:endParaRPr lang="en-US" altLang="x-non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/>
            </a:lvl1pPr>
          </a:lstStyle>
          <a:p>
            <a:pPr>
              <a:defRPr/>
            </a:pPr>
            <a:fld id="{8A13EF08-63AF-DA4E-AD7A-D9A136F4BD1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2.jpeg>
</file>

<file path=ppt/media/image3.png>
</file>

<file path=ppt/media/image4.png>
</file>

<file path=ppt/media/image5.png>
</file>

<file path=ppt/media/image6.jpeg>
</file>

<file path=ppt/media/image7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AutoShape 1"/>
          <p:cNvSpPr>
            <a:spLocks noChangeArrowheads="1"/>
          </p:cNvSpPr>
          <p:nvPr/>
        </p:nvSpPr>
        <p:spPr bwMode="auto">
          <a:xfrm>
            <a:off x="0" y="0"/>
            <a:ext cx="6858000" cy="914400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48483" name="Text Box 2"/>
          <p:cNvSpPr txBox="1"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3884613" y="0"/>
            <a:ext cx="2970212" cy="45561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algn="r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Arial Unicode MS" charset="0"/>
                <a:cs typeface="Arial Unicode MS" charset="0"/>
              </a:defRPr>
            </a:lvl1pPr>
          </a:lstStyle>
          <a:p>
            <a:pPr>
              <a:defRPr/>
            </a:pPr>
            <a:endParaRPr lang="en-US" altLang="x-none"/>
          </a:p>
        </p:txBody>
      </p:sp>
      <p:sp>
        <p:nvSpPr>
          <p:cNvPr id="148485" name="Rectangle 4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0413" cy="3427413"/>
          </a:xfrm>
          <a:prstGeom prst="rect">
            <a:avLst/>
          </a:prstGeom>
          <a:noFill/>
          <a:ln w="12600" cap="sq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3317" name="Rectangle 5"/>
          <p:cNvSpPr>
            <a:spLocks noGrp="1" noChangeArrowheads="1"/>
          </p:cNvSpPr>
          <p:nvPr>
            <p:ph type="body"/>
          </p:nvPr>
        </p:nvSpPr>
        <p:spPr bwMode="auto">
          <a:xfrm>
            <a:off x="685800" y="4343400"/>
            <a:ext cx="5484813" cy="411321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148487" name="Text Box 6"/>
          <p:cNvSpPr txBox="1">
            <a:spLocks noChangeArrowheads="1"/>
          </p:cNvSpPr>
          <p:nvPr/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19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3884613" y="8685213"/>
            <a:ext cx="2970212" cy="455612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marL="215900" indent="-215900" algn="r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93957132-C3D2-0B41-8DF0-69358282AA4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ＭＳ Ｐゴシック" charset="0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5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B5C3C74D-D62E-A54E-A0E0-894F3E246E15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</a:t>
            </a:fld>
            <a:endParaRPr lang="en-US" altLang="x-none"/>
          </a:p>
        </p:txBody>
      </p:sp>
      <p:sp>
        <p:nvSpPr>
          <p:cNvPr id="151555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5058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17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6EE3A733-988A-4746-A92D-DD6E9648E468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17</a:t>
            </a:fld>
            <a:endParaRPr lang="en-US" altLang="x-none"/>
          </a:p>
        </p:txBody>
      </p:sp>
      <p:sp>
        <p:nvSpPr>
          <p:cNvPr id="178179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54274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r>
              <a:rPr lang="en-US" dirty="0">
                <a:cs typeface="+mn-cs"/>
              </a:rPr>
              <a:t>Describe the importance of the homework and address concerns about rigidity for grad students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18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46578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19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9655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20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4374541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21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388870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215900" indent="-215900"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706E838A-9EE9-654A-B91E-CD19111A9618}" type="slidenum">
              <a:rPr lang="en-US" altLang="x-none" sz="1200">
                <a:solidFill>
                  <a:srgbClr val="000000"/>
                </a:solidFill>
                <a:latin typeface="Times New Roman" charset="0"/>
              </a:rPr>
              <a:pPr eaLnBrk="1" hangingPunct="1"/>
              <a:t>22</a:t>
            </a:fld>
            <a:endParaRPr lang="en-US" altLang="x-none" sz="1200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9564472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215900" indent="-215900"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D7941E97-C251-7149-8408-087F56743511}" type="slidenum">
              <a:rPr lang="en-US" altLang="x-none" sz="1200">
                <a:solidFill>
                  <a:srgbClr val="000000"/>
                </a:solidFill>
                <a:latin typeface="Times New Roman" charset="0"/>
              </a:rPr>
              <a:pPr eaLnBrk="1" hangingPunct="1"/>
              <a:t>23</a:t>
            </a:fld>
            <a:endParaRPr lang="en-US" altLang="x-none" sz="1200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3826538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215900" indent="-215900"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D7941E97-C251-7149-8408-087F56743511}" type="slidenum">
              <a:rPr lang="en-US" altLang="x-none" sz="1200">
                <a:solidFill>
                  <a:srgbClr val="000000"/>
                </a:solidFill>
                <a:latin typeface="Times New Roman" charset="0"/>
              </a:rPr>
              <a:pPr eaLnBrk="1" hangingPunct="1"/>
              <a:t>24</a:t>
            </a:fld>
            <a:endParaRPr lang="en-US" altLang="x-none" sz="1200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3415415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26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1663645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27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616807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0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07C57594-F101-AD4A-95A0-BEEBCB4C419D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2</a:t>
            </a:fld>
            <a:endParaRPr lang="en-US" altLang="x-none"/>
          </a:p>
        </p:txBody>
      </p:sp>
      <p:sp>
        <p:nvSpPr>
          <p:cNvPr id="153603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8130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28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1346175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29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2308948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215900" indent="-215900"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3C7F27C8-1323-D040-B4BA-E8CDE9A50827}" type="slidenum">
              <a:rPr lang="en-US" altLang="x-none" sz="1200">
                <a:solidFill>
                  <a:srgbClr val="000000"/>
                </a:solidFill>
                <a:latin typeface="Times New Roman" charset="0"/>
              </a:rPr>
              <a:pPr eaLnBrk="1" hangingPunct="1"/>
              <a:t>30</a:t>
            </a:fld>
            <a:endParaRPr lang="en-US" altLang="x-none" sz="1200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2408066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31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4269757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2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6263C0BD-BF43-B140-AE76-DECCEE9D31F8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32</a:t>
            </a:fld>
            <a:endParaRPr lang="en-US" altLang="x-none"/>
          </a:p>
        </p:txBody>
      </p:sp>
      <p:sp>
        <p:nvSpPr>
          <p:cNvPr id="180227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5632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5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B934ED47-A15F-884D-97FF-79A975641559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8</a:t>
            </a:fld>
            <a:endParaRPr lang="en-US" altLang="x-none"/>
          </a:p>
        </p:txBody>
      </p:sp>
      <p:sp>
        <p:nvSpPr>
          <p:cNvPr id="155651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9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8EAE2D43-B533-FC4B-8C40-E4ECD9751156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10</a:t>
            </a:fld>
            <a:endParaRPr lang="en-US" altLang="x-none"/>
          </a:p>
        </p:txBody>
      </p:sp>
      <p:sp>
        <p:nvSpPr>
          <p:cNvPr id="161795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7106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fld id="{93957132-C3D2-0B41-8DF0-69358282AA49}" type="slidenum">
              <a:rPr lang="en-US" altLang="x-none" smtClean="0"/>
              <a:pPr>
                <a:defRPr/>
              </a:pPr>
              <a:t>11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730405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61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endParaRPr lang="en-US" dirty="0">
              <a:cs typeface="+mn-cs"/>
            </a:endParaRPr>
          </a:p>
        </p:txBody>
      </p:sp>
      <p:sp>
        <p:nvSpPr>
          <p:cNvPr id="168963" name="Slide Number Placeholder 3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FDE41602-C361-A14E-8648-CBD79877F6E1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12</a:t>
            </a:fld>
            <a:endParaRPr lang="en-US" altLang="x-none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3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5F0EB34E-48D6-7B4A-ABA7-F892B36D1E34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14</a:t>
            </a:fld>
            <a:endParaRPr lang="en-US" altLang="x-none"/>
          </a:p>
        </p:txBody>
      </p:sp>
      <p:sp>
        <p:nvSpPr>
          <p:cNvPr id="172035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52226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8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150D3389-E880-7649-BD3B-48B97852FBA9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15</a:t>
            </a:fld>
            <a:endParaRPr lang="en-US" altLang="x-none"/>
          </a:p>
        </p:txBody>
      </p:sp>
      <p:sp>
        <p:nvSpPr>
          <p:cNvPr id="174083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53250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3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3E3BA4AE-70A0-E243-9BD6-E70614CD48F8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16</a:t>
            </a:fld>
            <a:endParaRPr lang="en-US" altLang="x-none"/>
          </a:p>
        </p:txBody>
      </p:sp>
      <p:sp>
        <p:nvSpPr>
          <p:cNvPr id="176131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54274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r>
              <a:rPr lang="en-US" dirty="0">
                <a:cs typeface="+mn-cs"/>
              </a:rPr>
              <a:t>Describe the importance of the homework and address concerns about rigidity for grad students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5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6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" name="Footer Placeholder 3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11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34E179-82C1-794A-AF94-B835AF2542E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316783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5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6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Footer Placeholder 3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11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69E5FBE-60FA-E943-A0B0-17391326A0A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6190939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996C1C0-9EE3-3A4F-8216-3D837CEF8E5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84008830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921A790-591B-7840-AF82-49814E3C14F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36139020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E614A0-D8B1-9D49-9EA2-11F2B5FEB34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19800507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86FA127-6EB4-4A42-B7BD-D6446FE7443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36928130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8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13408D5-6A57-F642-B642-0B9266DD804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84187418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4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6C3D5B0-593E-6E47-86E2-A15D20CA0B4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11863710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7B64025-5A85-7948-A89F-7514B8ECE91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83656354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A57C650-061B-8F4D-B711-72032C505C5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86737783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A2F3840-5465-9C42-ABA1-96B2A8B9FB1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7011857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B6C96EB-B6C7-3B41-8097-654956CE034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205740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5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6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Footer Placeholder 3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11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F37701-CDDE-7447-8C25-9E31D1A0EF7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09819605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17911D5-9E48-6C44-9B7B-1A8A7966950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19157582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7E129A6-3E33-1D4F-999D-329588F4087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40004647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3DBEB7D-77DD-8345-86F6-9918AFE8C1A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576791641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0F060A-7D31-E74E-B42F-6C6544C3162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88906307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6A21F34-9FAD-9041-8FCE-27060AFA65E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760450061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8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0AFF29A-B0CB-3244-B196-89050A2BB23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01970508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4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3A86D74-66F9-A64B-AA69-A4FF18B380F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44546760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43D6D05-13C7-9641-B39B-6DAC324885B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81483008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C09340C-FD7A-A64B-B65F-F4EC999DAF7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551115294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F8AC6F7-606B-6249-8D74-F4A5EE3523C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907553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8BD1D8C-DEC7-944C-B3F4-30363805024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89158370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8435275-FF14-7A4D-A9F3-B83C08E27EE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92428928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5943745-7126-9346-9341-983EFE42A9B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40485225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7669477-5EC4-0947-9C68-DD8688EDFBD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75839054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CC6EC82-25AC-AF43-BE2F-D2F123860A4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7879150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C919945-E944-FB43-80C7-ABE59BB4419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50188494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2B33BD3-8D0D-4D48-8AE9-1A851E28C46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526108855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8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F826019-D506-5849-8A66-383E2969B98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14329864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4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A2F6B57-29A6-DB4A-A48A-095E79A64A9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42024894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E7FBE46-0CAD-BC49-A343-4133224B85F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6762884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E1FD992-E34C-A14F-8A81-3D1D3D6BDE0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501831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1101EB6-3B03-3046-B01F-9CE2F70221C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25720718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7EEAC7B-6E73-8F40-AB01-E052B2062D6D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35804844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5DB9DFD-854E-374B-AA1E-F569C56905B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98271769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8A5A5F5-E040-0147-A524-23B43AA9976D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267894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59572DF-060E-9344-83AB-9ACB6D9892F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403836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F684395-9A8C-514E-B025-52D13B06300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9164542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8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D4E343-6B6A-5F48-8B07-A3BF0A7EE14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930567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098A940-B038-6647-873E-0F63F58DB1D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293446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35BF5D3-DDD5-5E48-967C-78E2F6B606F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4382696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2C6977F-6D06-854F-ACFD-7865602D1A4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93930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5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6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Footer Placeholder 3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11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5C5A17C-7B0F-934E-B794-68787740D6D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5109994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5903304-C510-4B4F-8ADE-26AF6B59BC2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8973272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1508172-C904-6841-9C84-314DB2AB0EE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0934224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CC5EE1-89EC-2542-882C-3B0D7AC9106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5364119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B52CDE4-A5D6-3F4D-9992-7AEF4E96308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8063432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865D0E-5061-C548-88EE-5569DA521AB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4345033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6D4FAA5-E750-FD42-BB70-05D04FC3757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855611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1417D4C-B480-2040-B276-02261CAD922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4033465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8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DA216E8-4824-1B45-B97A-7E7BDA5F9E3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5199987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4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F6D2299-EAF9-894D-8C21-76A661BAF7C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4587748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82B1CBC-BE39-E649-8CCA-3D8B5AE2418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721079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5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6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Footer Placeholder 3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11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7DF1F3-3A8C-6444-9DF0-BDF3B77C0D1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3140926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DA7C572-D1DB-1F46-AC69-DFA2CED93C9D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7683579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940A4D0-ED9A-A744-9891-17C90425396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0930595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6ADD4EE-BAA4-2E4B-88A1-C488F2D9E1A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4517462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0C46327-57F7-7B4E-B74E-731B923F231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686261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A88D4DD-9915-F947-9D72-C3FD6E164D8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3018773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B26229C-470B-2445-959B-63706BDA0DB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95556032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43BC792-C034-AF48-8571-633211307A9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1960278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24A4360-394E-6D48-AF01-FF1CAB391B7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252965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8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F7CC55F-7E29-054F-8021-710329E1C1C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8531922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8EB52E-84A8-4341-851B-727A3F19D76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17323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6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7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9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57D4DA-B059-8F47-8080-A83612BDF0D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9064054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E2D75D3-F01F-DA4F-A636-085FD1591A0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5868342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9873BA6-6C91-7F4B-AF80-B68476E6EFE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0223294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F241B39-B092-024A-9436-D414FD11F02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2672032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49A92C8-4F9A-D949-A40E-DEC3DA84E31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4554149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CFC1BC6-9886-004D-9AF6-47BCA3B0C7DB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21517206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5DA9AB6-009C-FE46-A34C-1D94DD8C4BB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6380396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6FB610A-2BE5-D645-8E5C-00F362DBECE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80630144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06659C6-8768-B442-88F2-07C6DA42D57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85138240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6CFDC91-D79B-224B-BDE2-F5B48291122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7047566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8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514551D-6591-414F-9F8E-A7C18AC2380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14436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8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9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1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Footer Placeholder 6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14" name="Slide Number Placeholder 7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8BF850A-875D-554D-8A5E-CF377EC068A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1436624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DD2ABFA-A947-444A-9A04-DEA599F7FBE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0994922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7E55940-D152-0945-A4FB-CB47680BF86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6883102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9B7A41-0771-F446-AF51-85273E7124A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06540127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83947EC-7ECF-6646-93EB-05AC65084D1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16417602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DF4DEE8-54F8-2B4E-AE7D-285A618D513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69523686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2590EC2-35DE-D34D-8558-0020167C1BC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17763969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0C9854-34E4-774D-B8FB-DF5DB88A105B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44757206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F548536-0722-C246-9CD8-DDCAC2FB68A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24857058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8253A98-956F-754E-980E-96C0F3E62C8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53724866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0FDA174-6509-6642-9B60-8D1B4CC5C2C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288602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9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4" name="Freeform 10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5" name="Picture 1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6" name="Rectangle 12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7" name="Picture 1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1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10" name="Slide Number Placeholder 3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E654572-8C1D-F141-995C-CCE926B2FBD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33209576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8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EEBB398-FA97-C147-A74A-2F56F100BC3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03686025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3112328-B067-3B4A-B55D-45183094A06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3476303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5C3F247-53A4-1E43-A629-79EA6035170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44658779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3AB81F-AECE-6042-A863-F41E7421D00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21588827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FC6462-5463-5E46-8758-462C3BCC324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79445670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6B9DDF-4344-EB4F-AB48-095D2602220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94504412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ADE8FE5-0ABC-9143-90F5-3BC0225690E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38215929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215745-8A22-E04E-9C4C-0FC965744FE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03769805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8D49803-D2EC-7549-88F0-666E7215333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75065450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49F1AA5-1461-FF4B-9152-C2084F39B67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499820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3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4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6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Footer Placeholder 1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9" name="Slide Number Placeholder 2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6809C7-5EC7-6542-99AB-B9F43FD064C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5764722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BDAA7FB-2B84-D942-A798-0015113DF4C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68535283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8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24C65FF-0657-3440-B41D-69F0CF468B3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39435699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5F3A47B-B38C-184F-B00C-3A36C770291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324748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27F8ADA-C949-394C-AE71-B5975E4751C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39616467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538DDE4-E0F1-8941-B60D-9BFB4ADDA43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23802565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D6299EB-87B8-574F-88CC-CDDB413AB56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14240902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415434-5594-334E-9DF9-4BF964F0B1E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769133675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26F2A75-24E9-8B47-995C-BFE8FFAFD4F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18583010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36DA9C1-B52F-224A-A444-5EA5A520D3B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57689365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0A70922-6D0E-FB4F-B545-4EF6A584FDFD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833157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6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7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9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45FE55-EECD-8E43-BB66-C190F57FF37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83469607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5FED187-31A5-0849-8720-798BF1DF087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921198879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96D5102-528B-394F-B2AA-C90A43EABCF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79948130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8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21D6121-FA97-4547-B06A-8F7101354C4D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12316957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54F617-BF5C-2741-950B-F79FE3E081B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58927742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229B6C9-9CB8-E647-A120-5080AB6DA7B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18370793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EBE8963-29AB-2647-820C-81B281A3C5C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72642563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FA1A8F6-60E2-D049-801B-17D3F192688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30709556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D738F1F-18AE-BA49-A055-83B45CA0E1E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545693967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D07892-FD9B-FA41-8782-EC4ECFAA532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68825610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1EDA4A-00BA-794A-9688-10BC93C4A3E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142220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6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7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9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D665F58-C5B2-B547-9CDE-CC0CB99F80F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68238780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D80A0FB-2FA4-8A4E-A9C4-315C09C2766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40010802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EECB058-3CDF-7B49-9E21-AB77226ADBA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85124859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ECD8EF3-7F99-8147-93F7-4B6AF290127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67261022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8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6D53CF-A0D2-C547-9D88-9D8ED6F0E92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01278253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4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4A9FD86-5CF4-0B4C-9010-B15B85BE932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993343435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0A4D525-C1FD-7E4B-B8EB-1A83D29BFFA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85240267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2113654-71EE-C34B-A308-4692008F3BB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58064209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6EB7E17-BB62-5241-86B8-82DC86EF8DF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44378613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A666061-EDD5-8941-8CEB-61C66686BC6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91012471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01EED35-A7BC-E244-9CF9-9B6A7C98C2E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312220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7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02.xml"/><Relationship Id="rId7" Type="http://schemas.openxmlformats.org/officeDocument/2006/relationships/slideLayout" Target="../slideLayouts/slideLayout106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101.xml"/><Relationship Id="rId1" Type="http://schemas.openxmlformats.org/officeDocument/2006/relationships/slideLayout" Target="../slideLayouts/slideLayout100.xml"/><Relationship Id="rId6" Type="http://schemas.openxmlformats.org/officeDocument/2006/relationships/slideLayout" Target="../slideLayouts/slideLayout105.xml"/><Relationship Id="rId11" Type="http://schemas.openxmlformats.org/officeDocument/2006/relationships/slideLayout" Target="../slideLayouts/slideLayout110.xml"/><Relationship Id="rId5" Type="http://schemas.openxmlformats.org/officeDocument/2006/relationships/slideLayout" Target="../slideLayouts/slideLayout104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9.xml"/><Relationship Id="rId4" Type="http://schemas.openxmlformats.org/officeDocument/2006/relationships/slideLayout" Target="../slideLayouts/slideLayout103.xml"/><Relationship Id="rId9" Type="http://schemas.openxmlformats.org/officeDocument/2006/relationships/slideLayout" Target="../slideLayouts/slideLayout108.xml"/><Relationship Id="rId14" Type="http://schemas.openxmlformats.org/officeDocument/2006/relationships/image" Target="../media/image2.jpeg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13.xml"/><Relationship Id="rId7" Type="http://schemas.openxmlformats.org/officeDocument/2006/relationships/slideLayout" Target="../slideLayouts/slideLayout117.xml"/><Relationship Id="rId12" Type="http://schemas.openxmlformats.org/officeDocument/2006/relationships/theme" Target="../theme/theme11.xml"/><Relationship Id="rId2" Type="http://schemas.openxmlformats.org/officeDocument/2006/relationships/slideLayout" Target="../slideLayouts/slideLayout112.xml"/><Relationship Id="rId1" Type="http://schemas.openxmlformats.org/officeDocument/2006/relationships/slideLayout" Target="../slideLayouts/slideLayout111.xml"/><Relationship Id="rId6" Type="http://schemas.openxmlformats.org/officeDocument/2006/relationships/slideLayout" Target="../slideLayouts/slideLayout116.xml"/><Relationship Id="rId11" Type="http://schemas.openxmlformats.org/officeDocument/2006/relationships/slideLayout" Target="../slideLayouts/slideLayout121.xml"/><Relationship Id="rId5" Type="http://schemas.openxmlformats.org/officeDocument/2006/relationships/slideLayout" Target="../slideLayouts/slideLayout11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20.xml"/><Relationship Id="rId4" Type="http://schemas.openxmlformats.org/officeDocument/2006/relationships/slideLayout" Target="../slideLayouts/slideLayout114.xml"/><Relationship Id="rId9" Type="http://schemas.openxmlformats.org/officeDocument/2006/relationships/slideLayout" Target="../slideLayouts/slideLayout119.xml"/><Relationship Id="rId14" Type="http://schemas.openxmlformats.org/officeDocument/2006/relationships/image" Target="../media/image2.jpeg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24.xml"/><Relationship Id="rId7" Type="http://schemas.openxmlformats.org/officeDocument/2006/relationships/slideLayout" Target="../slideLayouts/slideLayout128.xml"/><Relationship Id="rId12" Type="http://schemas.openxmlformats.org/officeDocument/2006/relationships/theme" Target="../theme/theme12.xml"/><Relationship Id="rId2" Type="http://schemas.openxmlformats.org/officeDocument/2006/relationships/slideLayout" Target="../slideLayouts/slideLayout123.xml"/><Relationship Id="rId1" Type="http://schemas.openxmlformats.org/officeDocument/2006/relationships/slideLayout" Target="../slideLayouts/slideLayout122.xml"/><Relationship Id="rId6" Type="http://schemas.openxmlformats.org/officeDocument/2006/relationships/slideLayout" Target="../slideLayouts/slideLayout127.xml"/><Relationship Id="rId11" Type="http://schemas.openxmlformats.org/officeDocument/2006/relationships/slideLayout" Target="../slideLayouts/slideLayout132.xml"/><Relationship Id="rId5" Type="http://schemas.openxmlformats.org/officeDocument/2006/relationships/slideLayout" Target="../slideLayouts/slideLayout126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31.xml"/><Relationship Id="rId4" Type="http://schemas.openxmlformats.org/officeDocument/2006/relationships/slideLayout" Target="../slideLayouts/slideLayout125.xml"/><Relationship Id="rId9" Type="http://schemas.openxmlformats.org/officeDocument/2006/relationships/slideLayout" Target="../slideLayouts/slideLayout130.xml"/><Relationship Id="rId14" Type="http://schemas.openxmlformats.org/officeDocument/2006/relationships/image" Target="../media/image2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17" Type="http://schemas.openxmlformats.org/officeDocument/2006/relationships/image" Target="../media/image5.png"/><Relationship Id="rId2" Type="http://schemas.openxmlformats.org/officeDocument/2006/relationships/slideLayout" Target="../slideLayouts/slideLayout13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2.jpe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image" Target="../media/image2.jpe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14" Type="http://schemas.openxmlformats.org/officeDocument/2006/relationships/image" Target="../media/image2.jpe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Relationship Id="rId14" Type="http://schemas.openxmlformats.org/officeDocument/2006/relationships/image" Target="../media/image2.jpeg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58.xml"/><Relationship Id="rId7" Type="http://schemas.openxmlformats.org/officeDocument/2006/relationships/slideLayout" Target="../slideLayouts/slideLayout62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57.xml"/><Relationship Id="rId1" Type="http://schemas.openxmlformats.org/officeDocument/2006/relationships/slideLayout" Target="../slideLayouts/slideLayout56.xml"/><Relationship Id="rId6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66.xml"/><Relationship Id="rId5" Type="http://schemas.openxmlformats.org/officeDocument/2006/relationships/slideLayout" Target="../slideLayouts/slideLayout60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65.xml"/><Relationship Id="rId4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4.xml"/><Relationship Id="rId14" Type="http://schemas.openxmlformats.org/officeDocument/2006/relationships/image" Target="../media/image2.jpeg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4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69.xml"/><Relationship Id="rId7" Type="http://schemas.openxmlformats.org/officeDocument/2006/relationships/slideLayout" Target="../slideLayouts/slideLayout73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68.xml"/><Relationship Id="rId1" Type="http://schemas.openxmlformats.org/officeDocument/2006/relationships/slideLayout" Target="../slideLayouts/slideLayout67.xml"/><Relationship Id="rId6" Type="http://schemas.openxmlformats.org/officeDocument/2006/relationships/slideLayout" Target="../slideLayouts/slideLayout72.xml"/><Relationship Id="rId11" Type="http://schemas.openxmlformats.org/officeDocument/2006/relationships/slideLayout" Target="../slideLayouts/slideLayout77.xml"/><Relationship Id="rId5" Type="http://schemas.openxmlformats.org/officeDocument/2006/relationships/slideLayout" Target="../slideLayouts/slideLayout71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76.xml"/><Relationship Id="rId4" Type="http://schemas.openxmlformats.org/officeDocument/2006/relationships/slideLayout" Target="../slideLayouts/slideLayout70.xml"/><Relationship Id="rId9" Type="http://schemas.openxmlformats.org/officeDocument/2006/relationships/slideLayout" Target="../slideLayouts/slideLayout75.xml"/><Relationship Id="rId14" Type="http://schemas.openxmlformats.org/officeDocument/2006/relationships/image" Target="../media/image2.jpeg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5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80.xml"/><Relationship Id="rId7" Type="http://schemas.openxmlformats.org/officeDocument/2006/relationships/slideLayout" Target="../slideLayouts/slideLayout84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79.xml"/><Relationship Id="rId1" Type="http://schemas.openxmlformats.org/officeDocument/2006/relationships/slideLayout" Target="../slideLayouts/slideLayout78.xml"/><Relationship Id="rId6" Type="http://schemas.openxmlformats.org/officeDocument/2006/relationships/slideLayout" Target="../slideLayouts/slideLayout83.xml"/><Relationship Id="rId11" Type="http://schemas.openxmlformats.org/officeDocument/2006/relationships/slideLayout" Target="../slideLayouts/slideLayout88.xml"/><Relationship Id="rId5" Type="http://schemas.openxmlformats.org/officeDocument/2006/relationships/slideLayout" Target="../slideLayouts/slideLayout82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87.xml"/><Relationship Id="rId4" Type="http://schemas.openxmlformats.org/officeDocument/2006/relationships/slideLayout" Target="../slideLayouts/slideLayout81.xml"/><Relationship Id="rId9" Type="http://schemas.openxmlformats.org/officeDocument/2006/relationships/slideLayout" Target="../slideLayouts/slideLayout86.xml"/><Relationship Id="rId14" Type="http://schemas.openxmlformats.org/officeDocument/2006/relationships/image" Target="../media/image2.jpeg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6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91.xml"/><Relationship Id="rId7" Type="http://schemas.openxmlformats.org/officeDocument/2006/relationships/slideLayout" Target="../slideLayouts/slideLayout95.xml"/><Relationship Id="rId12" Type="http://schemas.openxmlformats.org/officeDocument/2006/relationships/theme" Target="../theme/theme9.xml"/><Relationship Id="rId2" Type="http://schemas.openxmlformats.org/officeDocument/2006/relationships/slideLayout" Target="../slideLayouts/slideLayout90.xml"/><Relationship Id="rId1" Type="http://schemas.openxmlformats.org/officeDocument/2006/relationships/slideLayout" Target="../slideLayouts/slideLayout89.xml"/><Relationship Id="rId6" Type="http://schemas.openxmlformats.org/officeDocument/2006/relationships/slideLayout" Target="../slideLayouts/slideLayout94.xml"/><Relationship Id="rId11" Type="http://schemas.openxmlformats.org/officeDocument/2006/relationships/slideLayout" Target="../slideLayouts/slideLayout99.xml"/><Relationship Id="rId5" Type="http://schemas.openxmlformats.org/officeDocument/2006/relationships/slideLayout" Target="../slideLayouts/slideLayout93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98.xml"/><Relationship Id="rId4" Type="http://schemas.openxmlformats.org/officeDocument/2006/relationships/slideLayout" Target="../slideLayouts/slideLayout92.xml"/><Relationship Id="rId9" Type="http://schemas.openxmlformats.org/officeDocument/2006/relationships/slideLayout" Target="../slideLayouts/slideLayout97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Grp="1" noChangeArrowheads="1"/>
          </p:cNvSpPr>
          <p:nvPr>
            <p:ph type="ftr"/>
          </p:nvPr>
        </p:nvSpPr>
        <p:spPr bwMode="auto">
          <a:xfrm>
            <a:off x="2438400" y="6264275"/>
            <a:ext cx="3581400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eaLnBrk="1" hangingPunct="1"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>
                <a:solidFill>
                  <a:srgbClr val="000000"/>
                </a:solidFill>
                <a:ea typeface="ＭＳ Ｐゴシック" charset="0"/>
              </a:defRPr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grpSp>
        <p:nvGrpSpPr>
          <p:cNvPr id="1027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2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1033" name="Picture 4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028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029" name="Picture 6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Picture 7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2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6248400"/>
            <a:ext cx="1379538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eaLnBrk="1" hangingPunct="1"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DA4145C1-0604-134A-9BB4-F4D7038D507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69" r:id="rId1"/>
    <p:sldLayoutId id="2147486070" r:id="rId2"/>
    <p:sldLayoutId id="2147486071" r:id="rId3"/>
    <p:sldLayoutId id="2147486072" r:id="rId4"/>
    <p:sldLayoutId id="2147486073" r:id="rId5"/>
    <p:sldLayoutId id="2147486074" r:id="rId6"/>
    <p:sldLayoutId id="2147486075" r:id="rId7"/>
    <p:sldLayoutId id="2147486076" r:id="rId8"/>
    <p:sldLayoutId id="2147486077" r:id="rId9"/>
    <p:sldLayoutId id="2147486078" r:id="rId10"/>
    <p:sldLayoutId id="2147486079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618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111625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111626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11619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11620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1621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1622" name="Text Box 7"/>
          <p:cNvSpPr txBox="1">
            <a:spLocks noChangeArrowheads="1"/>
          </p:cNvSpPr>
          <p:nvPr/>
        </p:nvSpPr>
        <p:spPr bwMode="auto">
          <a:xfrm>
            <a:off x="447675" y="609600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0248" name="Rectangle 8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10249" name="Rectangle 9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6096000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2D63D295-2CF9-DB42-BDA7-DCD4F3DC5EB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36" r:id="rId1"/>
    <p:sldLayoutId id="2147486037" r:id="rId2"/>
    <p:sldLayoutId id="2147486038" r:id="rId3"/>
    <p:sldLayoutId id="2147486039" r:id="rId4"/>
    <p:sldLayoutId id="2147486040" r:id="rId5"/>
    <p:sldLayoutId id="2147486041" r:id="rId6"/>
    <p:sldLayoutId id="2147486042" r:id="rId7"/>
    <p:sldLayoutId id="2147486043" r:id="rId8"/>
    <p:sldLayoutId id="2147486044" r:id="rId9"/>
    <p:sldLayoutId id="2147486045" r:id="rId10"/>
    <p:sldLayoutId id="2147486046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906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123913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123914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23907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23908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3909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3910" name="Text Box 7"/>
          <p:cNvSpPr txBox="1">
            <a:spLocks noChangeArrowheads="1"/>
          </p:cNvSpPr>
          <p:nvPr/>
        </p:nvSpPr>
        <p:spPr bwMode="auto">
          <a:xfrm>
            <a:off x="447675" y="609600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1272" name="Rectangle 8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11273" name="Rectangle 9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6096000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7FD81A57-06EB-9F45-B989-B8F642AE5D9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47" r:id="rId1"/>
    <p:sldLayoutId id="2147486048" r:id="rId2"/>
    <p:sldLayoutId id="2147486049" r:id="rId3"/>
    <p:sldLayoutId id="2147486050" r:id="rId4"/>
    <p:sldLayoutId id="2147486051" r:id="rId5"/>
    <p:sldLayoutId id="2147486052" r:id="rId6"/>
    <p:sldLayoutId id="2147486053" r:id="rId7"/>
    <p:sldLayoutId id="2147486054" r:id="rId8"/>
    <p:sldLayoutId id="2147486055" r:id="rId9"/>
    <p:sldLayoutId id="2147486056" r:id="rId10"/>
    <p:sldLayoutId id="2147486057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194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136201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136202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36195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36196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6197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6198" name="Text Box 7"/>
          <p:cNvSpPr txBox="1">
            <a:spLocks noChangeArrowheads="1"/>
          </p:cNvSpPr>
          <p:nvPr/>
        </p:nvSpPr>
        <p:spPr bwMode="auto">
          <a:xfrm>
            <a:off x="447675" y="609600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2296" name="Rectangle 8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12297" name="Rectangle 9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6096000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6BC26BDB-BEA8-924B-B103-D652F1F8B46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58" r:id="rId1"/>
    <p:sldLayoutId id="2147486059" r:id="rId2"/>
    <p:sldLayoutId id="2147486060" r:id="rId3"/>
    <p:sldLayoutId id="2147486061" r:id="rId4"/>
    <p:sldLayoutId id="2147486062" r:id="rId5"/>
    <p:sldLayoutId id="2147486063" r:id="rId6"/>
    <p:sldLayoutId id="2147486064" r:id="rId7"/>
    <p:sldLayoutId id="2147486065" r:id="rId8"/>
    <p:sldLayoutId id="2147486066" r:id="rId9"/>
    <p:sldLayoutId id="2147486067" r:id="rId10"/>
    <p:sldLayoutId id="2147486068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14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13327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13328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3315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3316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17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18" name="Rectangle 7"/>
          <p:cNvSpPr>
            <a:spLocks noChangeArrowheads="1"/>
          </p:cNvSpPr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3B18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19" name="Rectangle 8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FF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20" name="Rectangle 9"/>
          <p:cNvSpPr>
            <a:spLocks noChangeArrowheads="1"/>
          </p:cNvSpPr>
          <p:nvPr/>
        </p:nvSpPr>
        <p:spPr bwMode="auto">
          <a:xfrm>
            <a:off x="447675" y="152400"/>
            <a:ext cx="3314700" cy="215900"/>
          </a:xfrm>
          <a:prstGeom prst="rect">
            <a:avLst/>
          </a:prstGeom>
          <a:solidFill>
            <a:srgbClr val="3B18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3321" name="Picture 10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22" name="Freeform 11"/>
          <p:cNvSpPr>
            <a:spLocks noChangeArrowheads="1"/>
          </p:cNvSpPr>
          <p:nvPr/>
        </p:nvSpPr>
        <p:spPr bwMode="auto">
          <a:xfrm flipV="1">
            <a:off x="8167688" y="6346825"/>
            <a:ext cx="585787" cy="396875"/>
          </a:xfrm>
          <a:custGeom>
            <a:avLst/>
            <a:gdLst>
              <a:gd name="T0" fmla="*/ 0 w 585787"/>
              <a:gd name="T1" fmla="*/ 396875 h 396875"/>
              <a:gd name="T2" fmla="*/ 99219 w 585787"/>
              <a:gd name="T3" fmla="*/ 0 h 396875"/>
              <a:gd name="T4" fmla="*/ 486568 w 585787"/>
              <a:gd name="T5" fmla="*/ 0 h 396875"/>
              <a:gd name="T6" fmla="*/ 585787 w 585787"/>
              <a:gd name="T7" fmla="*/ 396875 h 396875"/>
              <a:gd name="T8" fmla="*/ 0 w 585787"/>
              <a:gd name="T9" fmla="*/ 396875 h 396875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585787" h="396875">
                <a:moveTo>
                  <a:pt x="0" y="396875"/>
                </a:moveTo>
                <a:lnTo>
                  <a:pt x="99219" y="0"/>
                </a:lnTo>
                <a:lnTo>
                  <a:pt x="486568" y="0"/>
                </a:lnTo>
                <a:lnTo>
                  <a:pt x="585787" y="396875"/>
                </a:lnTo>
                <a:lnTo>
                  <a:pt x="0" y="396875"/>
                </a:lnTo>
                <a:close/>
              </a:path>
            </a:pathLst>
          </a:custGeom>
          <a:solidFill>
            <a:srgbClr val="3B18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pic>
        <p:nvPicPr>
          <p:cNvPr id="13323" name="Picture 12"/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9275" y="6348413"/>
            <a:ext cx="5937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24" name="Text Box 13"/>
          <p:cNvSpPr txBox="1">
            <a:spLocks noChangeArrowheads="1"/>
          </p:cNvSpPr>
          <p:nvPr/>
        </p:nvSpPr>
        <p:spPr bwMode="auto">
          <a:xfrm>
            <a:off x="447675" y="594360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2062" name="Rectangle 14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5943600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FFFFFF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2063" name="Rectangle 15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5943600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</a:tabLst>
              <a:defRPr sz="1800">
                <a:solidFill>
                  <a:srgbClr val="FFFFFF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ED15FDF9-6607-0942-BC8F-47D38CB74FB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48" r:id="rId1"/>
    <p:sldLayoutId id="2147485949" r:id="rId2"/>
    <p:sldLayoutId id="2147485950" r:id="rId3"/>
    <p:sldLayoutId id="2147485951" r:id="rId4"/>
    <p:sldLayoutId id="2147485952" r:id="rId5"/>
    <p:sldLayoutId id="2147485953" r:id="rId6"/>
    <p:sldLayoutId id="2147485954" r:id="rId7"/>
    <p:sldLayoutId id="2147485955" r:id="rId8"/>
    <p:sldLayoutId id="2147485956" r:id="rId9"/>
    <p:sldLayoutId id="2147485957" r:id="rId10"/>
    <p:sldLayoutId id="2147485958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602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25613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25614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603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25604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605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6" name="Rectangle 7"/>
          <p:cNvSpPr>
            <a:spLocks noChangeArrowheads="1"/>
          </p:cNvSpPr>
          <p:nvPr/>
        </p:nvSpPr>
        <p:spPr bwMode="auto">
          <a:xfrm>
            <a:off x="447675" y="152400"/>
            <a:ext cx="3314700" cy="21590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25607" name="Picture 8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5608" name="Group 9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25611" name="Freeform 10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25612" name="Picture 11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084" name="Rectangle 12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085" name="Rectangle 13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6248400"/>
            <a:ext cx="1379538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96BAF836-378F-D144-98ED-847D273FD8F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59" r:id="rId1"/>
    <p:sldLayoutId id="2147485960" r:id="rId2"/>
    <p:sldLayoutId id="2147485961" r:id="rId3"/>
    <p:sldLayoutId id="2147485962" r:id="rId4"/>
    <p:sldLayoutId id="2147485963" r:id="rId5"/>
    <p:sldLayoutId id="2147485964" r:id="rId6"/>
    <p:sldLayoutId id="2147485965" r:id="rId7"/>
    <p:sldLayoutId id="2147485966" r:id="rId8"/>
    <p:sldLayoutId id="2147485967" r:id="rId9"/>
    <p:sldLayoutId id="2147485968" r:id="rId10"/>
    <p:sldLayoutId id="2147485969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890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37896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37897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7891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37892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7893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3" name="Rectangle 7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4104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6553200" y="6264275"/>
            <a:ext cx="15986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D277B2AC-9A44-594A-8CB3-7E816839597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70" r:id="rId1"/>
    <p:sldLayoutId id="2147485971" r:id="rId2"/>
    <p:sldLayoutId id="2147485972" r:id="rId3"/>
    <p:sldLayoutId id="2147485973" r:id="rId4"/>
    <p:sldLayoutId id="2147485974" r:id="rId5"/>
    <p:sldLayoutId id="2147485975" r:id="rId6"/>
    <p:sldLayoutId id="2147485976" r:id="rId7"/>
    <p:sldLayoutId id="2147485977" r:id="rId8"/>
    <p:sldLayoutId id="2147485978" r:id="rId9"/>
    <p:sldLayoutId id="2147485979" r:id="rId10"/>
    <p:sldLayoutId id="2147485980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178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50184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50185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50179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50180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0181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7" name="Rectangle 7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128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6096000" y="6264275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5E26635C-F663-5042-8C19-C41BFD23EBB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81" r:id="rId1"/>
    <p:sldLayoutId id="2147485982" r:id="rId2"/>
    <p:sldLayoutId id="2147485983" r:id="rId3"/>
    <p:sldLayoutId id="2147485984" r:id="rId4"/>
    <p:sldLayoutId id="2147485985" r:id="rId5"/>
    <p:sldLayoutId id="2147485986" r:id="rId6"/>
    <p:sldLayoutId id="2147485987" r:id="rId7"/>
    <p:sldLayoutId id="2147485988" r:id="rId8"/>
    <p:sldLayoutId id="2147485989" r:id="rId9"/>
    <p:sldLayoutId id="2147485990" r:id="rId10"/>
    <p:sldLayoutId id="2147485991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466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62472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62473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62467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62468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2469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51" name="Rectangle 7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152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6172200" y="6264275"/>
            <a:ext cx="19034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73F877E8-06BA-7041-AAFB-8F91D334AC9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92" r:id="rId1"/>
    <p:sldLayoutId id="2147485993" r:id="rId2"/>
    <p:sldLayoutId id="2147485994" r:id="rId3"/>
    <p:sldLayoutId id="2147485995" r:id="rId4"/>
    <p:sldLayoutId id="2147485996" r:id="rId5"/>
    <p:sldLayoutId id="2147485997" r:id="rId6"/>
    <p:sldLayoutId id="2147485998" r:id="rId7"/>
    <p:sldLayoutId id="2147485999" r:id="rId8"/>
    <p:sldLayoutId id="2147486000" r:id="rId9"/>
    <p:sldLayoutId id="2147486001" r:id="rId10"/>
    <p:sldLayoutId id="2147486002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754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74760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74761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4755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74756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4757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5" name="Rectangle 7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7176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6324600" y="6324600"/>
            <a:ext cx="1751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E477D39D-6EFB-C44C-83FA-25D375026BD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03" r:id="rId1"/>
    <p:sldLayoutId id="2147486004" r:id="rId2"/>
    <p:sldLayoutId id="2147486005" r:id="rId3"/>
    <p:sldLayoutId id="2147486006" r:id="rId4"/>
    <p:sldLayoutId id="2147486007" r:id="rId5"/>
    <p:sldLayoutId id="2147486008" r:id="rId6"/>
    <p:sldLayoutId id="2147486009" r:id="rId7"/>
    <p:sldLayoutId id="2147486010" r:id="rId8"/>
    <p:sldLayoutId id="2147486011" r:id="rId9"/>
    <p:sldLayoutId id="2147486012" r:id="rId10"/>
    <p:sldLayoutId id="2147486013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042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87048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87049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7043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87044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7045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199" name="Rectangle 7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8200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6400800" y="6324600"/>
            <a:ext cx="1608138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C5AAD225-35CF-CD46-96CC-7047478E8A6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14" r:id="rId1"/>
    <p:sldLayoutId id="2147486015" r:id="rId2"/>
    <p:sldLayoutId id="2147486016" r:id="rId3"/>
    <p:sldLayoutId id="2147486017" r:id="rId4"/>
    <p:sldLayoutId id="2147486018" r:id="rId5"/>
    <p:sldLayoutId id="2147486019" r:id="rId6"/>
    <p:sldLayoutId id="2147486020" r:id="rId7"/>
    <p:sldLayoutId id="2147486021" r:id="rId8"/>
    <p:sldLayoutId id="2147486022" r:id="rId9"/>
    <p:sldLayoutId id="2147486023" r:id="rId10"/>
    <p:sldLayoutId id="2147486024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330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99337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99338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99331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99332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9333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9334" name="Text Box 7"/>
          <p:cNvSpPr txBox="1">
            <a:spLocks noChangeArrowheads="1"/>
          </p:cNvSpPr>
          <p:nvPr/>
        </p:nvSpPr>
        <p:spPr bwMode="auto">
          <a:xfrm>
            <a:off x="447675" y="609600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9224" name="Rectangle 8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9225" name="Rectangle 9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6096000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613FCDA2-7309-E84D-9770-2449B68651D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25" r:id="rId1"/>
    <p:sldLayoutId id="2147486026" r:id="rId2"/>
    <p:sldLayoutId id="2147486027" r:id="rId3"/>
    <p:sldLayoutId id="2147486028" r:id="rId4"/>
    <p:sldLayoutId id="2147486029" r:id="rId5"/>
    <p:sldLayoutId id="2147486030" r:id="rId6"/>
    <p:sldLayoutId id="2147486031" r:id="rId7"/>
    <p:sldLayoutId id="2147486032" r:id="rId8"/>
    <p:sldLayoutId id="2147486033" r:id="rId9"/>
    <p:sldLayoutId id="2147486034" r:id="rId10"/>
    <p:sldLayoutId id="2147486035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://uwseds.github.io/syllabus.html" TargetMode="External"/><Relationship Id="rId1" Type="http://schemas.openxmlformats.org/officeDocument/2006/relationships/slideLayout" Target="../slideLayouts/slideLayout2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3.xml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3.xml"/><Relationship Id="rId4" Type="http://schemas.openxmlformats.org/officeDocument/2006/relationships/image" Target="../media/image14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3.xml"/><Relationship Id="rId4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uwseds.github.io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bhisheksugam/Climate_Police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engho/Car2know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newton/BioReactor-Data-Logging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3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kaggle.com/" TargetMode="External"/><Relationship Id="rId13" Type="http://schemas.openxmlformats.org/officeDocument/2006/relationships/hyperlink" Target="http://data.worldbank.org/country/china" TargetMode="External"/><Relationship Id="rId3" Type="http://schemas.openxmlformats.org/officeDocument/2006/relationships/hyperlink" Target="http://drugbank.ca/" TargetMode="External"/><Relationship Id="rId7" Type="http://schemas.openxmlformats.org/officeDocument/2006/relationships/hyperlink" Target="http://www.nyc.gov/html/tlc/html/about/trip_record_data.shtml" TargetMode="External"/><Relationship Id="rId12" Type="http://schemas.openxmlformats.org/officeDocument/2006/relationships/hyperlink" Target="http://data.worldbank.org/country/russian-federation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3.xml"/><Relationship Id="rId6" Type="http://schemas.openxmlformats.org/officeDocument/2006/relationships/hyperlink" Target="https://www.divvybikes.com/data" TargetMode="External"/><Relationship Id="rId11" Type="http://schemas.openxmlformats.org/officeDocument/2006/relationships/hyperlink" Target="http://data.worldbank.org/region/european-union" TargetMode="External"/><Relationship Id="rId5" Type="http://schemas.openxmlformats.org/officeDocument/2006/relationships/hyperlink" Target="https://data.seattle.gov/Transportation/Traffic-Flow-Counts/7svg-ds5z" TargetMode="External"/><Relationship Id="rId10" Type="http://schemas.openxmlformats.org/officeDocument/2006/relationships/hyperlink" Target="https://factfinder.census.gov/faces/nav/jsf/pages/index.xhtml" TargetMode="External"/><Relationship Id="rId4" Type="http://schemas.openxmlformats.org/officeDocument/2006/relationships/hyperlink" Target="http://toxnet.nlm.nih.gov/" TargetMode="External"/><Relationship Id="rId9" Type="http://schemas.openxmlformats.org/officeDocument/2006/relationships/hyperlink" Target="https://www.prontocycleshare.com/datachallenge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9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uwseds.github.io/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29" name="Text Box 1"/>
          <p:cNvSpPr txBox="1">
            <a:spLocks noChangeArrowheads="1"/>
          </p:cNvSpPr>
          <p:nvPr/>
        </p:nvSpPr>
        <p:spPr bwMode="auto">
          <a:xfrm>
            <a:off x="685800" y="990600"/>
            <a:ext cx="8077200" cy="1470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 b="1" dirty="0">
                <a:solidFill>
                  <a:srgbClr val="FFFFFF"/>
                </a:solidFill>
                <a:latin typeface="Calibri" charset="0"/>
              </a:rPr>
              <a:t>Software Design for Data Scientists</a:t>
            </a:r>
            <a:br>
              <a:rPr lang="en-US" altLang="x-none" sz="3600" b="1" dirty="0">
                <a:solidFill>
                  <a:srgbClr val="FFFFFF"/>
                </a:solidFill>
                <a:latin typeface="Calibri" charset="0"/>
              </a:rPr>
            </a:br>
            <a:r>
              <a:rPr lang="en-US" altLang="x-none" sz="3600" i="1" dirty="0">
                <a:solidFill>
                  <a:srgbClr val="FFFFFF"/>
                </a:solidFill>
                <a:latin typeface="Calibri" charset="0"/>
              </a:rPr>
              <a:t>Course Introduction &amp; validating software</a:t>
            </a:r>
          </a:p>
        </p:txBody>
      </p:sp>
      <p:sp>
        <p:nvSpPr>
          <p:cNvPr id="150530" name="Text Box 2"/>
          <p:cNvSpPr txBox="1">
            <a:spLocks noChangeArrowheads="1"/>
          </p:cNvSpPr>
          <p:nvPr/>
        </p:nvSpPr>
        <p:spPr bwMode="auto">
          <a:xfrm>
            <a:off x="304800" y="2460625"/>
            <a:ext cx="8534400" cy="2514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Bryna Hazelton</a:t>
            </a:r>
            <a:r>
              <a:rPr lang="en-US" altLang="x-none" sz="2800" baseline="30000" dirty="0">
                <a:solidFill>
                  <a:srgbClr val="FFFFFF"/>
                </a:solidFill>
                <a:latin typeface="Calibri" charset="0"/>
              </a:rPr>
              <a:t>1,5</a:t>
            </a: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, David Beck</a:t>
            </a:r>
            <a:r>
              <a:rPr lang="en-US" altLang="x-none" sz="2800" baseline="30000" dirty="0">
                <a:solidFill>
                  <a:srgbClr val="FFFFFF"/>
                </a:solidFill>
                <a:latin typeface="Calibri" charset="0"/>
              </a:rPr>
              <a:t>1,2,3,4</a:t>
            </a: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,</a:t>
            </a: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dirty="0"/>
              <a:t>Elli Beres</a:t>
            </a:r>
            <a:r>
              <a:rPr lang="en-US" sz="2800" baseline="30000" dirty="0">
                <a:solidFill>
                  <a:srgbClr val="FFFFFF"/>
                </a:solidFill>
                <a:latin typeface="Calibri" charset="0"/>
              </a:rPr>
              <a:t>3,6</a:t>
            </a: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, Ian Quah</a:t>
            </a:r>
            <a:r>
              <a:rPr lang="en-US" altLang="x-none" sz="2800" baseline="30000" dirty="0">
                <a:solidFill>
                  <a:srgbClr val="FFFFFF"/>
                </a:solidFill>
                <a:latin typeface="Calibri" charset="0"/>
              </a:rPr>
              <a:t>7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1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eScience Institute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2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Chemical Engineering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3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Computer Science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4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Environmental &amp; Occupational Health Sciences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5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Physics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6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Seattle Hub for Synthetic Biology</a:t>
            </a: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,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7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Psychology</a:t>
            </a: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dirty="0">
                <a:solidFill>
                  <a:srgbClr val="FFFFFF"/>
                </a:solidFill>
                <a:latin typeface="Calibri" charset="0"/>
              </a:rPr>
              <a:t>University of Washington</a:t>
            </a: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September 25, 2025</a:t>
            </a:r>
          </a:p>
        </p:txBody>
      </p:sp>
      <p:pic>
        <p:nvPicPr>
          <p:cNvPr id="15053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5486400"/>
            <a:ext cx="1447800" cy="1185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0532" name="Text Box 4"/>
          <p:cNvSpPr txBox="1">
            <a:spLocks noChangeArrowheads="1"/>
          </p:cNvSpPr>
          <p:nvPr/>
        </p:nvSpPr>
        <p:spPr bwMode="auto">
          <a:xfrm>
            <a:off x="6324600" y="285750"/>
            <a:ext cx="2600325" cy="712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 b="1">
                <a:solidFill>
                  <a:srgbClr val="FFFFFF"/>
                </a:solidFill>
                <a:latin typeface="Calibri" charset="0"/>
              </a:rPr>
              <a:t>CSE 583</a:t>
            </a:r>
          </a:p>
          <a:p>
            <a:pPr algn="ctr" eaLnBrk="1" hangingPunct="1">
              <a:buSzPct val="100000"/>
            </a:pPr>
            <a:endParaRPr lang="en-US" altLang="x-none" sz="3600" b="1">
              <a:solidFill>
                <a:srgbClr val="FFFFFF"/>
              </a:solidFill>
              <a:latin typeface="Calibri" charset="0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EA6B6EF-2275-A098-CB50-53F465899951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7B7B95F-1416-B0D4-891C-8A5F85075E35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435BF5D3-DDD5-5E48-967C-78E2F6B606F8}" type="slidenum">
              <a:rPr lang="en-US" altLang="x-none" smtClean="0"/>
              <a:pPr>
                <a:defRPr/>
              </a:pPr>
              <a:t>1</a:t>
            </a:fld>
            <a:endParaRPr lang="en-US" altLang="x-none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69" name="Text Box 1"/>
          <p:cNvSpPr txBox="1">
            <a:spLocks noChangeArrowheads="1"/>
          </p:cNvSpPr>
          <p:nvPr/>
        </p:nvSpPr>
        <p:spPr bwMode="auto">
          <a:xfrm>
            <a:off x="609600" y="1295400"/>
            <a:ext cx="8229600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9600">
                <a:solidFill>
                  <a:srgbClr val="000000"/>
                </a:solidFill>
                <a:latin typeface="Calibri" charset="0"/>
              </a:rPr>
              <a:t>Course Overview</a:t>
            </a:r>
          </a:p>
        </p:txBody>
      </p:sp>
      <p:sp>
        <p:nvSpPr>
          <p:cNvPr id="160770" name="Text Box 3"/>
          <p:cNvSpPr txBox="1">
            <a:spLocks noChangeArrowheads="1"/>
          </p:cNvSpPr>
          <p:nvPr/>
        </p:nvSpPr>
        <p:spPr bwMode="auto">
          <a:xfrm>
            <a:off x="6324600" y="6324600"/>
            <a:ext cx="1752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DAFC446F-D855-CE4A-A0C3-71DAF11BC962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10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C722F85-3005-7192-2512-1E94C4249AB0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10</a:t>
            </a:fld>
            <a:endParaRPr lang="en-US" altLang="x-none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17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x-none"/>
              <a:t>Survey Results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9882522"/>
              </p:ext>
            </p:extLst>
          </p:nvPr>
        </p:nvGraphicFramePr>
        <p:xfrm>
          <a:off x="457200" y="914400"/>
          <a:ext cx="8382000" cy="518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143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676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Question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Response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Years of programming?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Mostly &gt; 1 </a:t>
                      </a:r>
                      <a:r>
                        <a:rPr lang="en-US" sz="2800" dirty="0" err="1"/>
                        <a:t>yr</a:t>
                      </a:r>
                      <a:endParaRPr 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Years</a:t>
                      </a:r>
                      <a:r>
                        <a:rPr lang="en-US" sz="2800" baseline="0" dirty="0"/>
                        <a:t> of python?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&lt; 1 </a:t>
                      </a:r>
                      <a:r>
                        <a:rPr lang="en-US" sz="2800" dirty="0" err="1"/>
                        <a:t>yr</a:t>
                      </a:r>
                      <a:endParaRPr 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Experience</a:t>
                      </a:r>
                      <a:r>
                        <a:rPr lang="en-US" sz="2800" baseline="0" dirty="0"/>
                        <a:t> with a text editor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Mostly "Yes"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Comfort</a:t>
                      </a:r>
                      <a:r>
                        <a:rPr lang="en-US" sz="2800" baseline="0" dirty="0"/>
                        <a:t> with i</a:t>
                      </a:r>
                      <a:r>
                        <a:rPr lang="en-US" sz="2800" dirty="0"/>
                        <a:t>f-statements?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/>
                        <a:t>Comfort</a:t>
                      </a:r>
                      <a:r>
                        <a:rPr lang="en-US" sz="2800" baseline="0" dirty="0"/>
                        <a:t> with for</a:t>
                      </a:r>
                      <a:r>
                        <a:rPr lang="en-US" sz="2800" dirty="0"/>
                        <a:t>-statements?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Comfort with functions?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Mostly</a:t>
                      </a:r>
                      <a:r>
                        <a:rPr lang="en-US" sz="2800" baseline="0" dirty="0"/>
                        <a:t> "Yes"</a:t>
                      </a:r>
                      <a:endParaRPr 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Python packages (</a:t>
                      </a:r>
                      <a:r>
                        <a:rPr lang="en-US" sz="2800" dirty="0" err="1"/>
                        <a:t>scipy</a:t>
                      </a:r>
                      <a:r>
                        <a:rPr lang="en-US" sz="2800" dirty="0"/>
                        <a:t>, pandas, ...)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Mostly "No"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Experience with Jupyter notebooks?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Some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Experience</a:t>
                      </a:r>
                      <a:r>
                        <a:rPr lang="en-US" sz="2800" baseline="0" dirty="0"/>
                        <a:t> with </a:t>
                      </a:r>
                      <a:r>
                        <a:rPr lang="en-US" sz="2800" baseline="0" dirty="0" err="1"/>
                        <a:t>github</a:t>
                      </a:r>
                      <a:r>
                        <a:rPr lang="en-US" sz="2800" baseline="0" dirty="0"/>
                        <a:t>?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Very little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162854" name="Slide Number Placeholder 1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33EBE160-3AAC-8A4A-BC0B-FB753C849B44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11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37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x-none" dirty="0"/>
              <a:t>What you will learn</a:t>
            </a:r>
          </a:p>
        </p:txBody>
      </p:sp>
      <p:sp>
        <p:nvSpPr>
          <p:cNvPr id="163842" name="Content Placeholder 3"/>
          <p:cNvSpPr>
            <a:spLocks noGrp="1"/>
          </p:cNvSpPr>
          <p:nvPr>
            <p:ph idx="1"/>
          </p:nvPr>
        </p:nvSpPr>
        <p:spPr bwMode="auto">
          <a:xfrm>
            <a:off x="457200" y="1036638"/>
            <a:ext cx="8229600" cy="45259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altLang="x-none" sz="2400" dirty="0"/>
              <a:t>Program in Python using the Python scientific stack, including </a:t>
            </a:r>
            <a:r>
              <a:rPr lang="en-US" altLang="x-none" sz="2400" dirty="0" err="1"/>
              <a:t>numpy</a:t>
            </a:r>
            <a:r>
              <a:rPr lang="en-US" altLang="x-none" sz="2400" dirty="0"/>
              <a:t>, pandas, and matplotlib.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x-none" sz="2400" dirty="0"/>
              <a:t>Search, evaluate, and integrate into a project externally developed Python packages; create your own Python packages.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x-none" sz="2400" dirty="0"/>
              <a:t>Develop unit tests that validate important aspects of the project implementation.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x-none" sz="2400" dirty="0"/>
              <a:t>Develop software that it can be used by others including: sharing code on GitHub, documentation, installing packages, setup, and running computational studies.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x-none" sz="2400" dirty="0"/>
              <a:t>Create technical specifications for what a program should do and how this is accomplished.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167940" name="Slide Number Placeholder 1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854901F1-7F36-6342-8D54-5E912AC9A278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12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842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85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x-none"/>
              <a:t>Course Structure</a:t>
            </a:r>
          </a:p>
        </p:txBody>
      </p:sp>
      <p:sp>
        <p:nvSpPr>
          <p:cNvPr id="168962" name="Content Placeholder 3"/>
          <p:cNvSpPr>
            <a:spLocks noGrp="1"/>
          </p:cNvSpPr>
          <p:nvPr>
            <p:ph idx="1"/>
          </p:nvPr>
        </p:nvSpPr>
        <p:spPr bwMode="auto">
          <a:xfrm>
            <a:off x="457200" y="914400"/>
            <a:ext cx="8229600" cy="5211763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 algn="ctr">
              <a:defRPr/>
            </a:pPr>
            <a:r>
              <a:rPr lang="en-US" altLang="x-none" dirty="0">
                <a:hlinkClick r:id="rId2"/>
              </a:rPr>
              <a:t>http://uwseds.github.io/syllabus.html</a:t>
            </a:r>
            <a:endParaRPr lang="en-US" altLang="x-none" dirty="0"/>
          </a:p>
          <a:p>
            <a:pPr marL="457200" indent="-457200">
              <a:buFont typeface="Arial" charset="0"/>
              <a:buChar char="•"/>
              <a:defRPr/>
            </a:pPr>
            <a:endParaRPr lang="en-US" altLang="x-none" sz="2400" dirty="0"/>
          </a:p>
          <a:p>
            <a:pPr marL="457200" indent="-457200">
              <a:buFont typeface="Arial" charset="0"/>
              <a:buChar char="•"/>
              <a:defRPr/>
            </a:pPr>
            <a:r>
              <a:rPr lang="en-US" altLang="x-none" dirty="0"/>
              <a:t>Programming basics</a:t>
            </a:r>
          </a:p>
          <a:p>
            <a:pPr marL="857250" lvl="1" indent="-457200">
              <a:buFont typeface="Arial" charset="0"/>
              <a:buChar char="•"/>
              <a:defRPr/>
            </a:pPr>
            <a:r>
              <a:rPr lang="en-US" altLang="x-none" dirty="0"/>
              <a:t>Version control, Python, data manipulation</a:t>
            </a:r>
          </a:p>
          <a:p>
            <a:pPr marL="457200" indent="-457200">
              <a:buFont typeface="Arial" charset="0"/>
              <a:buChar char="•"/>
              <a:defRPr/>
            </a:pPr>
            <a:r>
              <a:rPr lang="en-US" altLang="x-none" dirty="0"/>
              <a:t>Software development</a:t>
            </a:r>
          </a:p>
          <a:p>
            <a:pPr marL="857250" lvl="1" indent="-457200">
              <a:buFont typeface="Arial" charset="0"/>
              <a:buChar char="•"/>
              <a:defRPr/>
            </a:pPr>
            <a:r>
              <a:rPr lang="en-US" altLang="x-none" dirty="0"/>
              <a:t>Debugging, documentation, design, collaboration</a:t>
            </a:r>
          </a:p>
          <a:p>
            <a:pPr marL="457200" indent="-457200">
              <a:buFont typeface="Arial" charset="0"/>
              <a:buChar char="•"/>
              <a:defRPr/>
            </a:pPr>
            <a:r>
              <a:rPr lang="en-US" altLang="x-none" dirty="0"/>
              <a:t>Enrichment?</a:t>
            </a:r>
          </a:p>
          <a:p>
            <a:pPr marL="857250" lvl="1" indent="-457200">
              <a:buFont typeface="Arial" charset="0"/>
              <a:buChar char="•"/>
              <a:defRPr/>
            </a:pPr>
            <a:r>
              <a:rPr lang="en-US" altLang="x-none" dirty="0"/>
              <a:t>Visualization, machine learning</a:t>
            </a:r>
          </a:p>
          <a:p>
            <a:pPr marL="457200" indent="-457200">
              <a:buFont typeface="Arial" charset="0"/>
              <a:buChar char="•"/>
              <a:defRPr/>
            </a:pPr>
            <a:r>
              <a:rPr lang="en-US" altLang="x-none" dirty="0"/>
              <a:t>Software engineering practicum (project)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169988" name="Slide Number Placeholder 1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C883EA58-DD54-0E4B-8D9F-A0F33CAB01BF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13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09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>
                <a:solidFill>
                  <a:srgbClr val="000000"/>
                </a:solidFill>
                <a:latin typeface="Calibri" charset="0"/>
              </a:rPr>
              <a:t>Programming vs. Software Engineering</a:t>
            </a:r>
          </a:p>
        </p:txBody>
      </p:sp>
      <p:sp>
        <p:nvSpPr>
          <p:cNvPr id="21506" name="Text Box 2"/>
          <p:cNvSpPr txBox="1">
            <a:spLocks noChangeArrowheads="1"/>
          </p:cNvSpPr>
          <p:nvPr/>
        </p:nvSpPr>
        <p:spPr bwMode="auto">
          <a:xfrm>
            <a:off x="457200" y="1371600"/>
            <a:ext cx="8229600" cy="457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1363" indent="-28416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marL="0" indent="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r>
              <a:rPr lang="en-US" sz="3200" dirty="0">
                <a:latin typeface="Calibri" charset="0"/>
              </a:rPr>
              <a:t>Analogy: What is the difference between the following kinds of writing: </a:t>
            </a:r>
          </a:p>
          <a:p>
            <a:pPr marL="971550" lvl="1" indent="-51435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+mj-lt"/>
              <a:buAutoNum type="arabicPeriod"/>
              <a:defRPr/>
            </a:pPr>
            <a:r>
              <a:rPr lang="en-US" sz="3200" dirty="0">
                <a:latin typeface="Calibri" charset="0"/>
              </a:rPr>
              <a:t>Note to yourself</a:t>
            </a:r>
          </a:p>
          <a:p>
            <a:pPr marL="971550" lvl="1" indent="-51435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+mj-lt"/>
              <a:buAutoNum type="arabicPeriod"/>
              <a:defRPr/>
            </a:pPr>
            <a:r>
              <a:rPr lang="en-US" sz="3200" dirty="0">
                <a:latin typeface="Calibri" charset="0"/>
              </a:rPr>
              <a:t>An article in the NY Times</a:t>
            </a:r>
            <a:endParaRPr lang="en-US" sz="2800" dirty="0">
              <a:latin typeface="Calibri" charset="0"/>
            </a:endParaRPr>
          </a:p>
          <a:p>
            <a:pPr lvl="1" eaLnBrk="1" hangingPunct="1">
              <a:spcBef>
                <a:spcPts val="700"/>
              </a:spcBef>
              <a:buClr>
                <a:srgbClr val="000000"/>
              </a:buClr>
              <a:buSzPct val="100000"/>
              <a:buFont typeface="Arial" charset="0"/>
              <a:buNone/>
              <a:defRPr/>
            </a:pPr>
            <a:endParaRPr lang="en-US" sz="2800" dirty="0">
              <a:latin typeface="Calibri" charset="0"/>
            </a:endParaRPr>
          </a:p>
        </p:txBody>
      </p:sp>
      <p:sp>
        <p:nvSpPr>
          <p:cNvPr id="171011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B4098AC5-7BF4-3D4F-8E7D-AAF70E8079EB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14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1F812B0-212F-5EC3-1419-9781042E3C7F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282B1CBC-BE39-E649-8CCA-3D8B5AE24183}" type="slidenum">
              <a:rPr lang="en-US" altLang="x-none" smtClean="0"/>
              <a:pPr>
                <a:defRPr/>
              </a:pPr>
              <a:t>14</a:t>
            </a:fld>
            <a:endParaRPr lang="en-US" altLang="x-none"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Box 1"/>
          <p:cNvSpPr txBox="1">
            <a:spLocks noChangeArrowheads="1"/>
          </p:cNvSpPr>
          <p:nvPr/>
        </p:nvSpPr>
        <p:spPr bwMode="auto">
          <a:xfrm>
            <a:off x="2590800" y="762000"/>
            <a:ext cx="3886200" cy="838200"/>
          </a:xfrm>
          <a:prstGeom prst="rect">
            <a:avLst/>
          </a:prstGeom>
          <a:solidFill>
            <a:srgbClr val="FFFF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>
                <a:solidFill>
                  <a:srgbClr val="000000"/>
                </a:solidFill>
                <a:latin typeface="Calibri" charset="0"/>
              </a:rPr>
              <a:t>How Learn Skills</a:t>
            </a:r>
          </a:p>
        </p:txBody>
      </p:sp>
      <p:sp>
        <p:nvSpPr>
          <p:cNvPr id="173058" name="Text Box 1"/>
          <p:cNvSpPr txBox="1">
            <a:spLocks noChangeArrowheads="1"/>
          </p:cNvSpPr>
          <p:nvPr/>
        </p:nvSpPr>
        <p:spPr bwMode="auto">
          <a:xfrm>
            <a:off x="457200" y="2286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>
                <a:solidFill>
                  <a:srgbClr val="000000"/>
                </a:solidFill>
                <a:latin typeface="Calibri" charset="0"/>
              </a:rPr>
              <a:t>Relating Writing to Software</a:t>
            </a:r>
          </a:p>
        </p:txBody>
      </p:sp>
      <p:sp>
        <p:nvSpPr>
          <p:cNvPr id="173059" name="Text Box 3"/>
          <p:cNvSpPr txBox="1">
            <a:spLocks noChangeArrowheads="1"/>
          </p:cNvSpPr>
          <p:nvPr/>
        </p:nvSpPr>
        <p:spPr bwMode="auto">
          <a:xfrm>
            <a:off x="6324600" y="6324600"/>
            <a:ext cx="1752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B10569C4-E678-B84D-BD81-0BEC3E027ED2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15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graphicFrame>
        <p:nvGraphicFramePr>
          <p:cNvPr id="22532" name="Group 4"/>
          <p:cNvGraphicFramePr>
            <a:graphicFrameLocks noGrp="1"/>
          </p:cNvGraphicFramePr>
          <p:nvPr/>
        </p:nvGraphicFramePr>
        <p:xfrm>
          <a:off x="2286000" y="1622425"/>
          <a:ext cx="2033588" cy="3744912"/>
        </p:xfrm>
        <a:graphic>
          <a:graphicData uri="http://schemas.openxmlformats.org/drawingml/2006/table">
            <a:tbl>
              <a:tblPr/>
              <a:tblGrid>
                <a:gridCol w="20335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95339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3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Reporter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61968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Writing quality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5339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Content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6927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Structure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5339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Review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22554" name="Group 26"/>
          <p:cNvGraphicFramePr>
            <a:graphicFrameLocks noGrp="1"/>
          </p:cNvGraphicFramePr>
          <p:nvPr/>
        </p:nvGraphicFramePr>
        <p:xfrm>
          <a:off x="4597400" y="1597025"/>
          <a:ext cx="2033588" cy="3744912"/>
        </p:xfrm>
        <a:graphic>
          <a:graphicData uri="http://schemas.openxmlformats.org/drawingml/2006/table">
            <a:tbl>
              <a:tblPr/>
              <a:tblGrid>
                <a:gridCol w="20335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95339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3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SW </a:t>
                      </a:r>
                      <a:r>
                        <a:rPr kumimoji="0" lang="en-US" sz="32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Eng</a:t>
                      </a:r>
                      <a:endParaRPr kumimoji="0" lang="en-US" sz="32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61968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Code</a:t>
                      </a:r>
                    </a:p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 quality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5339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Features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6927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Design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5339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Testing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2576" name="AutoShape 48"/>
          <p:cNvSpPr>
            <a:spLocks noChangeArrowheads="1"/>
          </p:cNvSpPr>
          <p:nvPr/>
        </p:nvSpPr>
        <p:spPr bwMode="auto">
          <a:xfrm>
            <a:off x="304800" y="2359025"/>
            <a:ext cx="1600200" cy="612775"/>
          </a:xfrm>
          <a:prstGeom prst="wedgeRoundRectCallout">
            <a:avLst>
              <a:gd name="adj1" fmla="val 75718"/>
              <a:gd name="adj2" fmla="val 11204"/>
              <a:gd name="adj3" fmla="val 16667"/>
            </a:avLst>
          </a:prstGeom>
          <a:solidFill>
            <a:srgbClr val="FFFF00"/>
          </a:solidFill>
          <a:ln w="9360" cap="sq">
            <a:solidFill>
              <a:srgbClr val="4A7EBB"/>
            </a:solidFill>
            <a:miter lim="800000"/>
            <a:headEnd/>
            <a:tailEnd/>
          </a:ln>
          <a:effectLst>
            <a:outerShdw blurRad="63500" dist="23040" dir="5400000" algn="ctr" rotWithShape="0">
              <a:srgbClr val="808080">
                <a:alpha val="35036"/>
              </a:srgbClr>
            </a:outerShdw>
          </a:effectLst>
        </p:spPr>
        <p:txBody>
          <a:bodyPr lIns="90000" tIns="46800" rIns="90000" bIns="46800" anchor="ctr"/>
          <a:lstStyle/>
          <a:p>
            <a:pPr algn="ctr" eaLnBrk="1" hangingPunct="1">
              <a:buSzPct val="10000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>
                <a:solidFill>
                  <a:srgbClr val="000000"/>
                </a:solidFill>
                <a:latin typeface="Calibri" charset="0"/>
                <a:ea typeface="ＭＳ Ｐゴシック" charset="0"/>
              </a:rPr>
              <a:t>Freshman English</a:t>
            </a:r>
          </a:p>
        </p:txBody>
      </p:sp>
      <p:sp>
        <p:nvSpPr>
          <p:cNvPr id="22577" name="AutoShape 49"/>
          <p:cNvSpPr>
            <a:spLocks noChangeArrowheads="1"/>
          </p:cNvSpPr>
          <p:nvPr/>
        </p:nvSpPr>
        <p:spPr bwMode="auto">
          <a:xfrm>
            <a:off x="6858000" y="1905001"/>
            <a:ext cx="1981200" cy="1066800"/>
          </a:xfrm>
          <a:prstGeom prst="wedgeRoundRectCallout">
            <a:avLst>
              <a:gd name="adj1" fmla="val -68574"/>
              <a:gd name="adj2" fmla="val 15477"/>
              <a:gd name="adj3" fmla="val 16667"/>
            </a:avLst>
          </a:prstGeom>
          <a:solidFill>
            <a:srgbClr val="FFFF00"/>
          </a:solidFill>
          <a:ln w="9360" cap="sq">
            <a:solidFill>
              <a:srgbClr val="4A7EBB"/>
            </a:solidFill>
            <a:miter lim="800000"/>
            <a:headEnd/>
            <a:tailEnd/>
          </a:ln>
          <a:effectLst>
            <a:outerShdw blurRad="63500" dist="23040" dir="5400000" algn="ctr" rotWithShape="0">
              <a:srgbClr val="808080">
                <a:alpha val="35036"/>
              </a:srgbClr>
            </a:outerShdw>
          </a:effectLst>
        </p:spPr>
        <p:txBody>
          <a:bodyPr lIns="90000" tIns="46800" rIns="90000" bIns="46800" anchor="ctr"/>
          <a:lstStyle/>
          <a:p>
            <a:pPr algn="ctr" eaLnBrk="1" hangingPunct="1">
              <a:buSzPct val="10000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dirty="0">
                <a:solidFill>
                  <a:srgbClr val="000000"/>
                </a:solidFill>
                <a:latin typeface="Calibri" charset="0"/>
                <a:ea typeface="ＭＳ Ｐゴシック" charset="0"/>
              </a:rPr>
              <a:t>Programming course, this class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1509713" y="2816225"/>
            <a:ext cx="776287" cy="2216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r>
              <a:rPr lang="en-US" altLang="x-none" sz="13800">
                <a:solidFill>
                  <a:srgbClr val="000000"/>
                </a:solidFill>
              </a:rPr>
              <a:t>{</a:t>
            </a:r>
          </a:p>
        </p:txBody>
      </p:sp>
      <p:sp>
        <p:nvSpPr>
          <p:cNvPr id="11" name="AutoShape 48"/>
          <p:cNvSpPr>
            <a:spLocks noChangeArrowheads="1"/>
          </p:cNvSpPr>
          <p:nvPr/>
        </p:nvSpPr>
        <p:spPr bwMode="auto">
          <a:xfrm>
            <a:off x="381000" y="5483225"/>
            <a:ext cx="3810000" cy="612775"/>
          </a:xfrm>
          <a:prstGeom prst="wedgeRoundRectCallout">
            <a:avLst>
              <a:gd name="adj1" fmla="val -13472"/>
              <a:gd name="adj2" fmla="val -255264"/>
              <a:gd name="adj3" fmla="val 16667"/>
            </a:avLst>
          </a:prstGeom>
          <a:solidFill>
            <a:srgbClr val="FFFF00"/>
          </a:solidFill>
          <a:ln w="9360" cap="sq">
            <a:solidFill>
              <a:srgbClr val="4A7EBB"/>
            </a:solidFill>
            <a:miter lim="800000"/>
            <a:headEnd/>
            <a:tailEnd/>
          </a:ln>
          <a:effectLst>
            <a:outerShdw blurRad="63500" dist="23040" dir="5400000" algn="ctr" rotWithShape="0">
              <a:srgbClr val="808080">
                <a:alpha val="35036"/>
              </a:srgbClr>
            </a:outerShdw>
          </a:effectLst>
        </p:spPr>
        <p:txBody>
          <a:bodyPr lIns="90000" tIns="46800" rIns="90000" bIns="46800" anchor="ctr"/>
          <a:lstStyle/>
          <a:p>
            <a:pPr algn="ctr" eaLnBrk="1" hangingPunct="1">
              <a:buSzPct val="10000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dirty="0">
                <a:solidFill>
                  <a:srgbClr val="000000"/>
                </a:solidFill>
                <a:latin typeface="Calibri" charset="0"/>
                <a:ea typeface="ＭＳ Ｐゴシック" charset="0"/>
              </a:rPr>
              <a:t>Composition &amp; literature classes, professional writer</a:t>
            </a:r>
          </a:p>
        </p:txBody>
      </p:sp>
      <p:sp>
        <p:nvSpPr>
          <p:cNvPr id="12" name="TextBox 11"/>
          <p:cNvSpPr txBox="1">
            <a:spLocks noChangeArrowheads="1"/>
          </p:cNvSpPr>
          <p:nvPr/>
        </p:nvSpPr>
        <p:spPr bwMode="auto">
          <a:xfrm flipV="1">
            <a:off x="6705600" y="3273425"/>
            <a:ext cx="776288" cy="2216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r>
              <a:rPr lang="en-US" altLang="x-none" sz="13800">
                <a:solidFill>
                  <a:srgbClr val="000000"/>
                </a:solidFill>
              </a:rPr>
              <a:t>{</a:t>
            </a:r>
          </a:p>
        </p:txBody>
      </p:sp>
      <p:sp>
        <p:nvSpPr>
          <p:cNvPr id="13" name="AutoShape 48"/>
          <p:cNvSpPr>
            <a:spLocks noChangeArrowheads="1"/>
          </p:cNvSpPr>
          <p:nvPr/>
        </p:nvSpPr>
        <p:spPr bwMode="auto">
          <a:xfrm>
            <a:off x="5105400" y="5559425"/>
            <a:ext cx="3733800" cy="612775"/>
          </a:xfrm>
          <a:prstGeom prst="wedgeRoundRectCallout">
            <a:avLst>
              <a:gd name="adj1" fmla="val 10824"/>
              <a:gd name="adj2" fmla="val -286847"/>
              <a:gd name="adj3" fmla="val 16667"/>
            </a:avLst>
          </a:prstGeom>
          <a:solidFill>
            <a:srgbClr val="FFFF00"/>
          </a:solidFill>
          <a:ln w="9360" cap="sq">
            <a:solidFill>
              <a:srgbClr val="4A7EBB"/>
            </a:solidFill>
            <a:miter lim="800000"/>
            <a:headEnd/>
            <a:tailEnd/>
          </a:ln>
          <a:effectLst>
            <a:outerShdw blurRad="63500" dist="23040" dir="5400000" algn="ctr" rotWithShape="0">
              <a:srgbClr val="808080">
                <a:alpha val="35036"/>
              </a:srgbClr>
            </a:outerShdw>
          </a:effectLst>
        </p:spPr>
        <p:txBody>
          <a:bodyPr lIns="90000" tIns="46800" rIns="90000" bIns="46800" anchor="ctr"/>
          <a:lstStyle/>
          <a:p>
            <a:pPr algn="ctr" eaLnBrk="1" hangingPunct="1">
              <a:buSzPct val="10000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dirty="0">
                <a:solidFill>
                  <a:srgbClr val="000000"/>
                </a:solidFill>
                <a:latin typeface="Calibri" charset="0"/>
                <a:ea typeface="ＭＳ Ｐゴシック" charset="0"/>
              </a:rPr>
              <a:t>CS degree, practical collaborative exp., this class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CBB66CA-C6AE-F714-BF5A-7AC37C55FE0A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15</a:t>
            </a:fld>
            <a:endParaRPr lang="en-US" altLang="x-none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22576" grpId="0" animBg="1"/>
      <p:bldP spid="22577" grpId="0" animBg="1"/>
      <p:bldP spid="4" grpId="0"/>
      <p:bldP spid="11" grpId="0" animBg="1"/>
      <p:bldP spid="12" grpId="0"/>
      <p:bldP spid="1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05" name="Text Box 1"/>
          <p:cNvSpPr txBox="1">
            <a:spLocks noChangeArrowheads="1"/>
          </p:cNvSpPr>
          <p:nvPr/>
        </p:nvSpPr>
        <p:spPr bwMode="auto">
          <a:xfrm>
            <a:off x="457200" y="2286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 dirty="0">
                <a:solidFill>
                  <a:srgbClr val="000000"/>
                </a:solidFill>
                <a:latin typeface="Calibri" charset="0"/>
              </a:rPr>
              <a:t>Grading</a:t>
            </a:r>
          </a:p>
        </p:txBody>
      </p:sp>
      <p:graphicFrame>
        <p:nvGraphicFramePr>
          <p:cNvPr id="23555" name="Group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1900457"/>
              </p:ext>
            </p:extLst>
          </p:nvPr>
        </p:nvGraphicFramePr>
        <p:xfrm>
          <a:off x="2209800" y="1524000"/>
          <a:ext cx="4953000" cy="3954463"/>
        </p:xfrm>
        <a:graphic>
          <a:graphicData uri="http://schemas.openxmlformats.org/drawingml/2006/table">
            <a:tbl>
              <a:tblPr/>
              <a:tblGrid>
                <a:gridCol w="335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084263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32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Item</a:t>
                      </a:r>
                      <a:endParaRPr kumimoji="0" lang="en-US" altLang="x-none" sz="18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Calibri" charset="0"/>
                        <a:ea typeface="ＭＳ Ｐゴシック" charset="-128"/>
                      </a:endParaRP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2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 %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62025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Homework</a:t>
                      </a:r>
                    </a:p>
                    <a:p>
                      <a:pPr marL="0" marR="0" lvl="0" indent="0" algn="l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(~5 homeworks)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3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35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62025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Class participation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3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15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46150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Class project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3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50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75123" name="Text Box 89"/>
          <p:cNvSpPr txBox="1">
            <a:spLocks noChangeArrowheads="1"/>
          </p:cNvSpPr>
          <p:nvPr/>
        </p:nvSpPr>
        <p:spPr bwMode="auto">
          <a:xfrm>
            <a:off x="6324600" y="6324600"/>
            <a:ext cx="1752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1832CF6B-833D-6A46-B8B4-71350C02E028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16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75C8166-E290-14ED-589C-91BD78A84403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16</a:t>
            </a:fld>
            <a:endParaRPr lang="en-US" altLang="x-none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53" name="Text Box 1"/>
          <p:cNvSpPr txBox="1">
            <a:spLocks noChangeArrowheads="1"/>
          </p:cNvSpPr>
          <p:nvPr/>
        </p:nvSpPr>
        <p:spPr bwMode="auto">
          <a:xfrm>
            <a:off x="457200" y="2286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 dirty="0">
                <a:solidFill>
                  <a:srgbClr val="000000"/>
                </a:solidFill>
                <a:latin typeface="Calibri" charset="0"/>
              </a:rPr>
              <a:t>Grading</a:t>
            </a:r>
          </a:p>
        </p:txBody>
      </p:sp>
      <p:sp>
        <p:nvSpPr>
          <p:cNvPr id="177154" name="Text Box 89"/>
          <p:cNvSpPr txBox="1">
            <a:spLocks noChangeArrowheads="1"/>
          </p:cNvSpPr>
          <p:nvPr/>
        </p:nvSpPr>
        <p:spPr bwMode="auto">
          <a:xfrm>
            <a:off x="6324600" y="6324600"/>
            <a:ext cx="1752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94FA5660-D96B-B34A-9D65-AF4387711E0B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17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457200" y="1143000"/>
            <a:ext cx="8229600" cy="480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1363" indent="-28416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marL="457200" indent="-45720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How we grade homework</a:t>
            </a:r>
            <a:r>
              <a:rPr lang="mr-IN" sz="3200" dirty="0">
                <a:latin typeface="Calibri" charset="0"/>
              </a:rPr>
              <a:t>…</a:t>
            </a:r>
            <a:endParaRPr lang="en-US" sz="3200" dirty="0">
              <a:latin typeface="Calibri" charset="0"/>
            </a:endParaRPr>
          </a:p>
          <a:p>
            <a:pPr marL="857250" lvl="1" indent="-45720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You submit homework using GitHub (version control tool) by the due date</a:t>
            </a:r>
          </a:p>
          <a:p>
            <a:pPr marL="857250" lvl="1" indent="-45720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We take up to a week to review the homework and give feedback with a GitHub Issue</a:t>
            </a:r>
          </a:p>
          <a:p>
            <a:pPr marL="857250" lvl="1" indent="-45720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You have an additional week to revise the homework to address any weaknesses</a:t>
            </a:r>
          </a:p>
          <a:p>
            <a:pPr marL="857250" lvl="1" indent="-45720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Your final grade for a homework is given</a:t>
            </a:r>
          </a:p>
          <a:p>
            <a:pPr marL="857250" lvl="1" indent="-45720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  <a:defRPr/>
            </a:pPr>
            <a:r>
              <a:rPr lang="en-US" sz="2800" b="1" dirty="0">
                <a:latin typeface="Calibri" charset="0"/>
              </a:rPr>
              <a:t>There is no reason you can’t get 5/5 on all HW </a:t>
            </a:r>
          </a:p>
          <a:p>
            <a:pPr lvl="1" eaLnBrk="1" hangingPunct="1">
              <a:spcBef>
                <a:spcPts val="700"/>
              </a:spcBef>
              <a:buClr>
                <a:srgbClr val="000000"/>
              </a:buClr>
              <a:buSzPct val="100000"/>
              <a:buFont typeface="Arial" charset="0"/>
              <a:buNone/>
              <a:defRPr/>
            </a:pPr>
            <a:endParaRPr lang="en-US" sz="2800" dirty="0">
              <a:latin typeface="Calibri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7AB43F-E2C7-404F-4A8C-B4FE7C1DA3DB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17</a:t>
            </a:fld>
            <a:endParaRPr lang="en-US" altLang="x-none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dirty="0">
                <a:latin typeface="Calibri" charset="0"/>
              </a:rPr>
              <a:t>GitHub &amp; Version Control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Version control is an essential tool in software engineering.  It is “track changes” for code.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We use GitHub to collect and give feedback on homework.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The world uses GitHub to co-develop software.  You will learn git and GitHub.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18</a:t>
            </a:fld>
            <a:endParaRPr lang="en-US" sz="180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7500" y="4639388"/>
            <a:ext cx="2527300" cy="14732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6400" y="4528976"/>
            <a:ext cx="2895600" cy="1694024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9C77A1-1B26-0572-875B-E520D55B8665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A3E8EA-7598-EC43-FC77-BD2D09AE114C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18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98779614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dirty="0">
                <a:latin typeface="Calibri" charset="0"/>
              </a:rPr>
              <a:t>GitHub &amp; Version Control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We sent out a data collection instrument to map your UW NetID onto your GitHub account.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Right now….</a:t>
            </a:r>
            <a:br>
              <a:rPr lang="en-US" sz="3200" dirty="0">
                <a:latin typeface="Calibri" charset="0"/>
              </a:rPr>
            </a:br>
            <a:r>
              <a:rPr lang="en-US" sz="3200" dirty="0">
                <a:latin typeface="Calibri" charset="0"/>
              </a:rPr>
              <a:t>	A hot dog is a sandwich by popular vote.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19</a:t>
            </a:fld>
            <a:endParaRPr lang="en-US" sz="180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4282041"/>
            <a:ext cx="2527300" cy="1473200"/>
          </a:xfrm>
          <a:prstGeom prst="rect">
            <a:avLst/>
          </a:prstGeom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E96990AF-7944-0531-D959-774C98FC5A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0" y="4171950"/>
            <a:ext cx="2209800" cy="123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BBC959-AF63-6365-32D7-30D2D7CB6D78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4F9A47-8256-D710-42E9-EFD0C6297B3B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19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68329992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77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>
                <a:solidFill>
                  <a:srgbClr val="000000"/>
                </a:solidFill>
                <a:latin typeface="Calibri" charset="0"/>
              </a:rPr>
              <a:t>What's the class about? Who are we?</a:t>
            </a:r>
          </a:p>
        </p:txBody>
      </p:sp>
      <p:sp>
        <p:nvSpPr>
          <p:cNvPr id="17410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marL="741363" indent="-28416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Instructor introductions</a:t>
            </a:r>
          </a:p>
          <a:p>
            <a:pPr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Objectives</a:t>
            </a:r>
          </a:p>
          <a:p>
            <a:pPr lvl="1" eaLnBrk="1" hangingPunct="1">
              <a:spcBef>
                <a:spcPts val="700"/>
              </a:spcBef>
              <a:buClr>
                <a:srgbClr val="000000"/>
              </a:buClr>
              <a:buSzPct val="100000"/>
              <a:buFont typeface="Arial" charset="0"/>
              <a:buChar char="–"/>
            </a:pPr>
            <a:r>
              <a:rPr lang="en-US" altLang="x-none" sz="2800" dirty="0">
                <a:solidFill>
                  <a:srgbClr val="000000"/>
                </a:solidFill>
                <a:latin typeface="Calibri" charset="0"/>
              </a:rPr>
              <a:t>Teach how to create and collaborate on data- and computation-intensive research projects</a:t>
            </a:r>
          </a:p>
          <a:p>
            <a:pPr lvl="1" eaLnBrk="1" hangingPunct="1">
              <a:spcBef>
                <a:spcPts val="700"/>
              </a:spcBef>
              <a:buClr>
                <a:srgbClr val="000000"/>
              </a:buClr>
              <a:buSzPct val="100000"/>
              <a:buFont typeface="Arial" charset="0"/>
              <a:buChar char="–"/>
            </a:pPr>
            <a:r>
              <a:rPr lang="en-US" altLang="x-none" sz="2800" dirty="0">
                <a:solidFill>
                  <a:srgbClr val="000000"/>
                </a:solidFill>
                <a:latin typeface="Calibri" charset="0"/>
              </a:rPr>
              <a:t>Provide practical software engineering skills for data analysis in research &amp; industry</a:t>
            </a:r>
          </a:p>
          <a:p>
            <a:pPr lvl="1" eaLnBrk="1" hangingPunct="1">
              <a:spcBef>
                <a:spcPts val="700"/>
              </a:spcBef>
              <a:buClr>
                <a:srgbClr val="000000"/>
              </a:buClr>
              <a:buSzPct val="100000"/>
              <a:buFont typeface="Arial" charset="0"/>
              <a:buChar char="–"/>
            </a:pPr>
            <a:r>
              <a:rPr lang="en-US" altLang="x-none" sz="2800" dirty="0">
                <a:solidFill>
                  <a:srgbClr val="000000"/>
                </a:solidFill>
                <a:latin typeface="Calibri" charset="0"/>
              </a:rPr>
              <a:t>Elevate coding in academia to the level of technical / manuscript writing and patents</a:t>
            </a:r>
          </a:p>
          <a:p>
            <a:pPr lvl="1" eaLnBrk="1" hangingPunct="1">
              <a:spcBef>
                <a:spcPts val="700"/>
              </a:spcBef>
              <a:buClr>
                <a:srgbClr val="000000"/>
              </a:buClr>
              <a:buSzPct val="100000"/>
              <a:buFont typeface="Arial" charset="0"/>
              <a:buNone/>
            </a:pPr>
            <a:endParaRPr lang="en-US" altLang="x-none" sz="2800" dirty="0">
              <a:solidFill>
                <a:srgbClr val="000000"/>
              </a:solidFill>
              <a:latin typeface="Calibri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152580" name="Slide Number Placeholder 1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9F83E5CE-1B87-5646-B875-61B429FB44DF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2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dirty="0">
                <a:latin typeface="Calibri" charset="0"/>
              </a:rPr>
              <a:t>Class project overview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Collaborative software engineering experience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Teams of 3 to 4 with 4 being optimal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Prefer </a:t>
            </a:r>
            <a:r>
              <a:rPr lang="en-US" sz="3200" i="1" dirty="0">
                <a:latin typeface="Calibri" charset="0"/>
              </a:rPr>
              <a:t>teams with diversity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Develop project using version control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20</a:t>
            </a:fld>
            <a:endParaRPr lang="en-US" sz="180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0" y="4267200"/>
            <a:ext cx="2527300" cy="14732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6400" y="4528976"/>
            <a:ext cx="2895600" cy="1694024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FAAC293-3C0F-6056-90E7-53A47482CBBA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06DAE7-B99E-E29A-CADC-370BA11590CB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20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08361851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Class project overview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Collaborative software engineering experience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Design (use cases, component specification)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Documentation (how to, docstrings)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Style (PEP8, pylint)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Coding, testing &amp; milestones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Standup &amp; code reviews</a:t>
            </a:r>
            <a:endParaRPr lang="en-US" sz="3200" dirty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endParaRPr lang="en-US" sz="3200" dirty="0">
              <a:latin typeface="Calibri" charset="0"/>
            </a:endParaRP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21</a:t>
            </a:fld>
            <a:endParaRPr lang="en-US" sz="1800"/>
          </a:p>
        </p:txBody>
      </p:sp>
      <p:sp>
        <p:nvSpPr>
          <p:cNvPr id="2" name="TextBox 1"/>
          <p:cNvSpPr txBox="1"/>
          <p:nvPr/>
        </p:nvSpPr>
        <p:spPr>
          <a:xfrm>
            <a:off x="5715000" y="5638800"/>
            <a:ext cx="324725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  <a:hlinkClick r:id="rId3"/>
              </a:rPr>
              <a:t>http://uwseds.github.io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C3FF1B-9E01-7810-0784-C74FE845503A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D82570-6E13-B6DA-764C-FC5F52986166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21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49113482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Project Type 1:</a:t>
            </a:r>
          </a:p>
          <a:p>
            <a:pPr algn="ctr">
              <a:buClrTx/>
              <a:buFontTx/>
              <a:buNone/>
              <a:defRPr/>
            </a:pPr>
            <a:r>
              <a:rPr lang="en-US" sz="3600" b="1" i="1" dirty="0">
                <a:latin typeface="Calibri" charset="0"/>
              </a:rPr>
              <a:t>Answer “Research” Questions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766888"/>
            <a:ext cx="8229600" cy="432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 eaLnBrk="0" hangingPunct="0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spcBef>
                <a:spcPts val="800"/>
              </a:spcBef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Problem statement: Answer two to three questions of business or scientific relevance</a:t>
            </a:r>
          </a:p>
          <a:p>
            <a:pPr lvl="1" eaLnBrk="1" hangingPunct="1">
              <a:spcBef>
                <a:spcPts val="800"/>
              </a:spcBef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Use a </a:t>
            </a:r>
            <a:r>
              <a:rPr lang="en-US" altLang="x-none" sz="3200" dirty="0" err="1">
                <a:solidFill>
                  <a:srgbClr val="000000"/>
                </a:solidFill>
                <a:latin typeface="Calibri" charset="0"/>
              </a:rPr>
              <a:t>Jupyter</a:t>
            </a: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 notebook and supporting python files</a:t>
            </a:r>
          </a:p>
          <a:p>
            <a:pPr eaLnBrk="1" hangingPunct="1">
              <a:spcBef>
                <a:spcPts val="800"/>
              </a:spcBef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Example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solidFill>
                  <a:schemeClr val="tx1"/>
                </a:solidFill>
                <a:latin typeface="Calibri" charset="0"/>
                <a:hlinkClick r:id="rId3"/>
              </a:rPr>
              <a:t>Climate Police</a:t>
            </a:r>
            <a:r>
              <a:rPr lang="en-US" sz="3200" dirty="0">
                <a:solidFill>
                  <a:schemeClr val="tx1"/>
                </a:solidFill>
                <a:latin typeface="Calibri" charset="0"/>
              </a:rPr>
              <a:t>: Analyze effects of pollution on the planet.</a:t>
            </a:r>
            <a:endParaRPr lang="is-IS" sz="3200" dirty="0">
              <a:solidFill>
                <a:schemeClr val="tx1"/>
              </a:solidFill>
              <a:latin typeface="Calibri" charset="0"/>
            </a:endParaRP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ClrTx/>
              <a:buFontTx/>
              <a:buNone/>
            </a:pPr>
            <a:fld id="{7A39B091-0409-9845-B7E4-33520292F0E9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ClrTx/>
                <a:buFontTx/>
                <a:buNone/>
              </a:pPr>
              <a:t>22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A3BA3A4-7BFC-9CAE-CC98-78DD055C0D8C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F3C131-8681-E9BE-7A6B-106037CD9DF4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22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34102790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Capstone Project Type 2:</a:t>
            </a:r>
          </a:p>
          <a:p>
            <a:pPr algn="ctr">
              <a:buClrTx/>
              <a:buFontTx/>
              <a:buNone/>
              <a:defRPr/>
            </a:pPr>
            <a:r>
              <a:rPr lang="en-US" sz="3600" b="1" i="1" dirty="0">
                <a:latin typeface="Calibri" charset="0"/>
              </a:rPr>
              <a:t>Create Reusable Data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752600"/>
            <a:ext cx="8229600" cy="396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Problem statement: Create data repository with tools  (e.g., search, visualization, analytics)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Example</a:t>
            </a:r>
          </a:p>
          <a:p>
            <a:pPr lvl="1" eaLnBrk="1" hangingPunct="1">
              <a:spcBef>
                <a:spcPts val="800"/>
              </a:spcBef>
              <a:buFont typeface="Arial" charset="0"/>
              <a:buChar char="•"/>
            </a:pPr>
            <a:r>
              <a:rPr lang="en-US" altLang="x-none" sz="3200" dirty="0">
                <a:latin typeface="Calibri" charset="0"/>
                <a:hlinkClick r:id="rId3"/>
              </a:rPr>
              <a:t>Car2Know</a:t>
            </a:r>
            <a:r>
              <a:rPr lang="en-US" altLang="x-none" sz="3200" dirty="0">
                <a:latin typeface="Calibri" charset="0"/>
              </a:rPr>
              <a:t>: Provide car rental data to users of Car2Go (e.g., for planning trips)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ClrTx/>
              <a:buFontTx/>
              <a:buNone/>
            </a:pPr>
            <a:fld id="{DA0CF3A1-439A-4B4C-A67C-840DC04B2B16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ClrTx/>
                <a:buFontTx/>
                <a:buNone/>
              </a:pPr>
              <a:t>23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ACA5E32-8229-12FE-EDE0-154D39E50585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DE049C8-7F38-0355-CDE7-AFEF9361E80D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23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86924924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Project Type 3:</a:t>
            </a:r>
          </a:p>
          <a:p>
            <a:pPr algn="ctr">
              <a:buClrTx/>
              <a:buFontTx/>
              <a:buNone/>
              <a:defRPr/>
            </a:pPr>
            <a:r>
              <a:rPr lang="en-US" sz="3600" b="1" i="1" dirty="0">
                <a:latin typeface="Calibri" charset="0"/>
              </a:rPr>
              <a:t>Create a Tool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752600"/>
            <a:ext cx="8229600" cy="396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Problem statement: Solve a problem common to many users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Don’t re-invent the wheel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Example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  <a:hlinkClick r:id="rId3"/>
              </a:rPr>
              <a:t>BioReactor Data Logging</a:t>
            </a:r>
            <a:r>
              <a:rPr lang="en-US" sz="3200" dirty="0">
                <a:latin typeface="Calibri" charset="0"/>
              </a:rPr>
              <a:t> </a:t>
            </a:r>
            <a:r>
              <a:rPr lang="mr-IN" sz="3200" dirty="0">
                <a:latin typeface="Calibri" charset="0"/>
              </a:rPr>
              <a:t>–</a:t>
            </a:r>
            <a:r>
              <a:rPr lang="en-US" sz="3200" dirty="0">
                <a:latin typeface="Calibri" charset="0"/>
              </a:rPr>
              <a:t> Monitor and publish data from </a:t>
            </a:r>
            <a:r>
              <a:rPr lang="en-US" sz="3200" dirty="0" err="1">
                <a:latin typeface="Calibri" charset="0"/>
              </a:rPr>
              <a:t>BioReactor</a:t>
            </a:r>
            <a:r>
              <a:rPr lang="en-US" sz="3200" dirty="0">
                <a:latin typeface="Calibri" charset="0"/>
              </a:rPr>
              <a:t> experiments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ClrTx/>
              <a:buFontTx/>
              <a:buNone/>
            </a:pPr>
            <a:fld id="{DA0CF3A1-439A-4B4C-A67C-840DC04B2B16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ClrTx/>
                <a:buFontTx/>
                <a:buNone/>
              </a:pPr>
              <a:t>24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87F5B93-5BDB-0EC4-4680-AB1431C8F9EE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097C135-2446-31C5-404A-0E660ADBB955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24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321775640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Getting Started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2362200" y="1219200"/>
            <a:ext cx="3581400" cy="820234"/>
          </a:xfrm>
          <a:prstGeom prst="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r>
              <a:rPr lang="en-US" dirty="0"/>
              <a:t>Students present statements of interest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2857500" y="2494547"/>
            <a:ext cx="2590800" cy="934453"/>
          </a:xfrm>
          <a:prstGeom prst="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r>
              <a:rPr lang="en-US" dirty="0"/>
              <a:t>Gather with like minded students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2857500" y="3822198"/>
            <a:ext cx="2590800" cy="934453"/>
          </a:xfrm>
          <a:prstGeom prst="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r>
              <a:rPr lang="en-US" dirty="0"/>
              <a:t>Verify the project idea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2857500" y="5161547"/>
            <a:ext cx="2590800" cy="934453"/>
          </a:xfrm>
          <a:prstGeom prst="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r>
              <a:rPr lang="en-US" dirty="0"/>
              <a:t>Size the effort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cxnSp>
        <p:nvCxnSpPr>
          <p:cNvPr id="10" name="Straight Arrow Connector 9"/>
          <p:cNvCxnSpPr/>
          <p:nvPr/>
        </p:nvCxnSpPr>
        <p:spPr bwMode="auto">
          <a:xfrm>
            <a:off x="4152900" y="2039434"/>
            <a:ext cx="0" cy="455113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2" name="Straight Arrow Connector 11"/>
          <p:cNvCxnSpPr>
            <a:stCxn id="6" idx="2"/>
            <a:endCxn id="7" idx="0"/>
          </p:cNvCxnSpPr>
          <p:nvPr/>
        </p:nvCxnSpPr>
        <p:spPr bwMode="auto">
          <a:xfrm>
            <a:off x="4152900" y="3429000"/>
            <a:ext cx="0" cy="393198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4" name="Straight Arrow Connector 13"/>
          <p:cNvCxnSpPr>
            <a:stCxn id="7" idx="2"/>
            <a:endCxn id="8" idx="0"/>
          </p:cNvCxnSpPr>
          <p:nvPr/>
        </p:nvCxnSpPr>
        <p:spPr bwMode="auto">
          <a:xfrm>
            <a:off x="4152900" y="4756651"/>
            <a:ext cx="0" cy="404896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8" name="Elbow Connector 17"/>
          <p:cNvCxnSpPr>
            <a:stCxn id="7" idx="1"/>
            <a:endCxn id="6" idx="1"/>
          </p:cNvCxnSpPr>
          <p:nvPr/>
        </p:nvCxnSpPr>
        <p:spPr bwMode="auto">
          <a:xfrm rot="10800000">
            <a:off x="2857500" y="2961775"/>
            <a:ext cx="12700" cy="1327651"/>
          </a:xfrm>
          <a:prstGeom prst="bentConnector3">
            <a:avLst>
              <a:gd name="adj1" fmla="val 1800000"/>
            </a:avLst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0" name="Elbow Connector 19"/>
          <p:cNvCxnSpPr>
            <a:stCxn id="8" idx="1"/>
            <a:endCxn id="6" idx="1"/>
          </p:cNvCxnSpPr>
          <p:nvPr/>
        </p:nvCxnSpPr>
        <p:spPr bwMode="auto">
          <a:xfrm rot="10800000">
            <a:off x="2857500" y="2961774"/>
            <a:ext cx="12700" cy="2667000"/>
          </a:xfrm>
          <a:prstGeom prst="bentConnector3">
            <a:avLst>
              <a:gd name="adj1" fmla="val 3884213"/>
            </a:avLst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3" name="Elbow Connector 22"/>
          <p:cNvCxnSpPr>
            <a:stCxn id="8" idx="3"/>
            <a:endCxn id="7" idx="3"/>
          </p:cNvCxnSpPr>
          <p:nvPr/>
        </p:nvCxnSpPr>
        <p:spPr bwMode="auto">
          <a:xfrm flipV="1">
            <a:off x="5448300" y="4289425"/>
            <a:ext cx="12700" cy="1339349"/>
          </a:xfrm>
          <a:prstGeom prst="bentConnector3">
            <a:avLst>
              <a:gd name="adj1" fmla="val 1800000"/>
            </a:avLst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48A750-A991-59F1-07D5-A7CF7D6398F1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5000E7-1516-7926-6EF9-8C6A96D33263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45F3A47B-B38C-184F-B00C-3A36C770291A}" type="slidenum">
              <a:rPr lang="en-US" altLang="x-none" smtClean="0"/>
              <a:pPr>
                <a:defRPr/>
              </a:pPr>
              <a:t>25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301788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Things to Think About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Topics of interest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Is there an unmet need (i.e. no code already exists)?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Is there only commercial software available for a task?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What is the potential user base?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Data you have access to NOW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How much you’ve used the data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Code you have to access the data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How clean the data are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26</a:t>
            </a:fld>
            <a:endParaRPr lang="en-US" sz="180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F455C9A-F356-1590-7922-071D010B202D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31EED5C-0D67-3726-953B-491E0F534AAC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26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75289442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Verify the Project Idea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Is there an unmet need (i.e. no code already exists)?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Clarity about the project type?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Consensus on the problem being solved.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Do you have data that can solve the problem?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endParaRPr lang="en-US" sz="3200" dirty="0">
              <a:latin typeface="Calibri" charset="0"/>
            </a:endParaRP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27</a:t>
            </a:fld>
            <a:endParaRPr lang="en-US" sz="180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0A666BB-B9E8-2C7C-0B0F-96DD16644417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B812643-D522-E009-5ED4-52A9BE702B1B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27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660151631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More on the Data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At least two non-trivial data sets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Data need to be combined, joined, merged, etc. to answer the scientific questions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Have access to the data NOW!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28</a:t>
            </a:fld>
            <a:endParaRPr lang="en-US" sz="180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646AEB0-8BE3-AC63-1109-9DF90A753421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ED34E99-F0B4-13FB-7BED-91C2564558E1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28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6650270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Some Public Data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1430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3"/>
              </a:rPr>
              <a:t>http://drugbank.ca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4"/>
              </a:rPr>
              <a:t>http://toxnet.nlm.nih.gov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5"/>
              </a:rPr>
              <a:t>https://data.seattle.gov/Transportation/Traffic-Flow-Counts/7svg-ds5z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6"/>
              </a:rPr>
              <a:t>https://www.divvybikes.com/data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7"/>
              </a:rPr>
              <a:t>http://www.nyc.gov/html/tlc/html/about/trip_record_data.shtml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8"/>
              </a:rPr>
              <a:t>https://www.kaggle.com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9"/>
              </a:rPr>
              <a:t>Pronto bike data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10"/>
              </a:rPr>
              <a:t>American Fact Finder Data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11"/>
              </a:rPr>
              <a:t>European union data </a:t>
            </a:r>
            <a:r>
              <a:rPr lang="en-US" sz="2000" dirty="0">
                <a:latin typeface="Calibri" charset="0"/>
              </a:rPr>
              <a:t>(World bank)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12"/>
              </a:rPr>
              <a:t>Russian federation data </a:t>
            </a:r>
            <a:r>
              <a:rPr lang="en-US" sz="2000" dirty="0">
                <a:latin typeface="Calibri" charset="0"/>
              </a:rPr>
              <a:t>(World bank)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13"/>
              </a:rPr>
              <a:t>China data </a:t>
            </a:r>
            <a:r>
              <a:rPr lang="en-US" sz="2000" dirty="0">
                <a:latin typeface="Calibri" charset="0"/>
              </a:rPr>
              <a:t>(World bank)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endParaRPr lang="en-US" dirty="0">
              <a:latin typeface="Calibri" charset="0"/>
            </a:endParaRP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endParaRPr lang="en-US" sz="3200" dirty="0">
              <a:latin typeface="Calibri" charset="0"/>
            </a:endParaRP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endParaRPr lang="en-US" sz="3200" dirty="0">
              <a:latin typeface="Calibri" charset="0"/>
            </a:endParaRP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29</a:t>
            </a:fld>
            <a:endParaRPr lang="en-US" sz="180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DE24B2D-7EA6-55AE-BB3E-FCC802ADB7AE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9B0D70-CFC4-FB91-E343-026173DEA8C7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29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223953669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A2D5709-E17F-95FC-2AA2-5486F87B4246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79C8508-6F13-7A95-8CF4-E1236F911ADD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282B1CBC-BE39-E649-8CCA-3D8B5AE24183}" type="slidenum">
              <a:rPr lang="en-US" altLang="x-none" smtClean="0"/>
              <a:pPr>
                <a:defRPr/>
              </a:pPr>
              <a:t>3</a:t>
            </a:fld>
            <a:endParaRPr lang="en-US" altLang="x-none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FC94A3B-B27F-A9AB-ED67-695675D41500}"/>
              </a:ext>
            </a:extLst>
          </p:cNvPr>
          <p:cNvSpPr txBox="1">
            <a:spLocks/>
          </p:cNvSpPr>
          <p:nvPr/>
        </p:nvSpPr>
        <p:spPr>
          <a:xfrm>
            <a:off x="-914400" y="361136"/>
            <a:ext cx="10515600" cy="1325563"/>
          </a:xfrm>
          <a:prstGeom prst="rect">
            <a:avLst/>
          </a:prstGeom>
        </p:spPr>
        <p:txBody>
          <a:bodyPr/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+mj-lt"/>
                <a:ea typeface="+mj-ea"/>
                <a:cs typeface="+mj-cs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5pPr>
            <a:lvl6pPr marL="2514600" indent="-228600"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6pPr>
            <a:lvl7pPr marL="2971800" indent="-228600"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7pPr>
            <a:lvl8pPr marL="3429000" indent="-228600"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8pPr>
            <a:lvl9pPr marL="3886200" indent="-228600"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9pPr>
          </a:lstStyle>
          <a:p>
            <a:r>
              <a:rPr lang="en-US" b="1" kern="0" dirty="0" err="1"/>
              <a:t>Bryna</a:t>
            </a:r>
            <a:r>
              <a:rPr lang="en-US" b="1" kern="0" dirty="0"/>
              <a:t> Hazelton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F69D23B-0E2E-92CC-E975-7753809CEFBC}"/>
              </a:ext>
            </a:extLst>
          </p:cNvPr>
          <p:cNvSpPr txBox="1">
            <a:spLocks/>
          </p:cNvSpPr>
          <p:nvPr/>
        </p:nvSpPr>
        <p:spPr>
          <a:xfrm>
            <a:off x="358761" y="5327389"/>
            <a:ext cx="3221491" cy="609600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0" fontAlgn="base" hangingPunct="0">
              <a:spcBef>
                <a:spcPts val="8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0" fontAlgn="base" hangingPunct="0">
              <a:spcBef>
                <a:spcPts val="7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8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0" fontAlgn="base" hangingPunct="0">
              <a:spcBef>
                <a:spcPts val="6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4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r>
              <a:rPr lang="en-US" sz="2400" i="1" kern="0" dirty="0"/>
              <a:t>Email: </a:t>
            </a:r>
            <a:r>
              <a:rPr lang="en-US" sz="2400" i="1" kern="0" dirty="0" err="1"/>
              <a:t>brynah@uw.edu</a:t>
            </a:r>
            <a:endParaRPr lang="en-US" sz="2400" i="1" kern="0" dirty="0"/>
          </a:p>
        </p:txBody>
      </p:sp>
      <p:sp>
        <p:nvSpPr>
          <p:cNvPr id="8" name="AutoShape 2" descr="IMG_3968">
            <a:extLst>
              <a:ext uri="{FF2B5EF4-FFF2-40B4-BE49-F238E27FC236}">
                <a16:creationId xmlns:a16="http://schemas.microsoft.com/office/drawing/2014/main" id="{08040DBA-6D7C-8D5A-CD33-17B4C290747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65714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C7DF9A2-66C8-3635-DC2E-066F9D82E5A1}"/>
              </a:ext>
            </a:extLst>
          </p:cNvPr>
          <p:cNvSpPr txBox="1"/>
          <p:nvPr/>
        </p:nvSpPr>
        <p:spPr>
          <a:xfrm>
            <a:off x="3114675" y="1372925"/>
            <a:ext cx="5665056" cy="32669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kern="0" dirty="0">
                <a:solidFill>
                  <a:schemeClr val="tx1"/>
                </a:solidFill>
              </a:rPr>
              <a:t>Astrophysics, specifically studying the early universe with radio telescopes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kern="0" dirty="0">
                <a:solidFill>
                  <a:schemeClr val="tx1"/>
                </a:solidFill>
              </a:rPr>
              <a:t>Petabyte scale data analysis (software)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kern="0" dirty="0">
                <a:solidFill>
                  <a:schemeClr val="tx1"/>
                </a:solidFill>
              </a:rPr>
              <a:t>Develop open-source software packages used widely in radio astronomy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kern="0" dirty="0">
                <a:solidFill>
                  <a:schemeClr val="tx1"/>
                </a:solidFill>
              </a:rPr>
              <a:t>eScience Director of Research Programs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kern="0" dirty="0">
                <a:solidFill>
                  <a:schemeClr val="tx1"/>
                </a:solidFill>
              </a:rPr>
              <a:t>Love gardening, particularly edible things</a:t>
            </a:r>
          </a:p>
        </p:txBody>
      </p:sp>
      <p:pic>
        <p:nvPicPr>
          <p:cNvPr id="5" name="Picture 4" descr="A person smiling at the camera&#10;&#10;Description automatically generated">
            <a:extLst>
              <a:ext uri="{FF2B5EF4-FFF2-40B4-BE49-F238E27FC236}">
                <a16:creationId xmlns:a16="http://schemas.microsoft.com/office/drawing/2014/main" id="{04A46F7C-8444-4434-CD45-CA8C061D350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2829"/>
          <a:stretch/>
        </p:blipFill>
        <p:spPr>
          <a:xfrm>
            <a:off x="474758" y="1524000"/>
            <a:ext cx="2450909" cy="2521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79233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Data! Data! Data!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At least two non-trivial data sets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Data need to be combined, joined, merged, etc.</a:t>
            </a:r>
          </a:p>
          <a:p>
            <a:pPr marL="112713" indent="0">
              <a:spcBef>
                <a:spcPts val="800"/>
              </a:spcBef>
              <a:defRPr/>
            </a:pPr>
            <a:r>
              <a:rPr lang="en-US" sz="4800" b="1" dirty="0">
                <a:latin typeface="Calibri" charset="0"/>
              </a:rPr>
              <a:t>Think about your data NOW!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ClrTx/>
              <a:buFontTx/>
              <a:buNone/>
            </a:pPr>
            <a:fld id="{910AB6EC-FD4D-3D4B-8BEC-A66537D41534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ClrTx/>
                <a:buFontTx/>
                <a:buNone/>
              </a:pPr>
              <a:t>30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8C3DDAC-1A3A-BD3A-FF92-08048A3E62DC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F24E47-A1A6-EA73-4013-127778CCF2B1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30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0731610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Project Ideation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066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Over the first few weeks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What areas are you interested in?  E.g. social good or a job demo.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What data are available in that space?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What tools already exist in that space?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What type of project is this? (answer research question, create reusable data, create a tool, other?)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800" b="1" dirty="0">
                <a:latin typeface="Calibri" charset="0"/>
              </a:rPr>
              <a:t>Volunteer to give a one slide, 5 minute project idea pitch at the start of class!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31</a:t>
            </a:fld>
            <a:endParaRPr lang="en-US" sz="180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25FDCED-1CDD-DCA8-CDDD-A1C2029F7093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4E45025-55AF-4787-BCE7-4004781FEF01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31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893042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201" name="Text Box 1"/>
          <p:cNvSpPr txBox="1">
            <a:spLocks noChangeArrowheads="1"/>
          </p:cNvSpPr>
          <p:nvPr/>
        </p:nvSpPr>
        <p:spPr bwMode="auto">
          <a:xfrm>
            <a:off x="457200" y="2286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>
                <a:solidFill>
                  <a:srgbClr val="000000"/>
                </a:solidFill>
                <a:latin typeface="Calibri" charset="0"/>
              </a:rPr>
              <a:t>Course Web Page</a:t>
            </a:r>
          </a:p>
        </p:txBody>
      </p:sp>
      <p:sp>
        <p:nvSpPr>
          <p:cNvPr id="179202" name="Text Box 3"/>
          <p:cNvSpPr txBox="1">
            <a:spLocks noChangeArrowheads="1"/>
          </p:cNvSpPr>
          <p:nvPr/>
        </p:nvSpPr>
        <p:spPr bwMode="auto">
          <a:xfrm>
            <a:off x="6324600" y="6324600"/>
            <a:ext cx="1752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A154BB29-5C3B-D04C-8429-1167617D7653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32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179203" name="Rectangle 5"/>
          <p:cNvSpPr>
            <a:spLocks noChangeArrowheads="1"/>
          </p:cNvSpPr>
          <p:nvPr/>
        </p:nvSpPr>
        <p:spPr bwMode="auto">
          <a:xfrm>
            <a:off x="1219200" y="2133600"/>
            <a:ext cx="7391400" cy="2033588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r>
              <a:rPr lang="en-US" altLang="x-none" sz="5400" dirty="0">
                <a:solidFill>
                  <a:srgbClr val="000000"/>
                </a:solidFill>
                <a:hlinkClick r:id="rId3"/>
              </a:rPr>
              <a:t>http://uwseds.github.io</a:t>
            </a:r>
            <a:endParaRPr lang="en-US" altLang="x-none" sz="5400" dirty="0">
              <a:solidFill>
                <a:srgbClr val="000000"/>
              </a:solidFill>
            </a:endParaRPr>
          </a:p>
          <a:p>
            <a:pPr eaLnBrk="1" hangingPunct="1">
              <a:buSzPct val="100000"/>
            </a:pPr>
            <a:endParaRPr lang="en-US" altLang="x-none" sz="7200" dirty="0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9E2F72A-808E-949A-7F6E-DABE5E84269F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32</a:t>
            </a:fld>
            <a:endParaRPr lang="en-US" altLang="x-none"/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83E2111-B0F3-868F-84DD-9E7305B8A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Ian Quah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6250607-7F32-E060-9139-4107E02486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6200" y="762000"/>
            <a:ext cx="4572000" cy="5486401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300" dirty="0"/>
              <a:t>3</a:t>
            </a:r>
            <a:r>
              <a:rPr lang="en-US" sz="2300" baseline="30000" dirty="0"/>
              <a:t>rd</a:t>
            </a:r>
            <a:r>
              <a:rPr lang="en-US" sz="2300" dirty="0"/>
              <a:t> year PhD trainee in Psychology</a:t>
            </a:r>
            <a:br>
              <a:rPr lang="en-US" sz="2300" dirty="0"/>
            </a:br>
            <a:endParaRPr lang="en-US" sz="23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300" dirty="0"/>
              <a:t>I study how structure and function mutually constrain one another in the </a:t>
            </a:r>
            <a:r>
              <a:rPr lang="en-US" sz="2300" i="1" dirty="0"/>
              <a:t>d melanogaster </a:t>
            </a:r>
            <a:r>
              <a:rPr lang="en-US" sz="2300" dirty="0"/>
              <a:t>via computational methods</a:t>
            </a:r>
            <a:br>
              <a:rPr lang="en-US" sz="2300" dirty="0"/>
            </a:br>
            <a:endParaRPr lang="en-US" sz="23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300" dirty="0"/>
              <a:t>Before coming back to school, I worked in cryptography and machine learning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3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300" dirty="0"/>
              <a:t>I enjoy (indoor) bouldering and making kimchi and yogurt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0E8BC61-7DC0-7280-64AC-4C1A8F9DE7E3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CB71B9-485C-6138-258F-9CEC5494E760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282B1CBC-BE39-E649-8CCA-3D8B5AE24183}" type="slidenum">
              <a:rPr lang="en-US" altLang="x-none" smtClean="0"/>
              <a:pPr>
                <a:defRPr/>
              </a:pPr>
              <a:t>4</a:t>
            </a:fld>
            <a:endParaRPr lang="en-US" altLang="x-non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DCD40DD-B09D-813E-ACE3-2B4C0827520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2014"/>
          <a:stretch>
            <a:fillRect/>
          </a:stretch>
        </p:blipFill>
        <p:spPr>
          <a:xfrm>
            <a:off x="762000" y="411956"/>
            <a:ext cx="2572013" cy="3017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7087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9" name="Title 3"/>
          <p:cNvSpPr txBox="1">
            <a:spLocks noGrp="1"/>
          </p:cNvSpPr>
          <p:nvPr>
            <p:ph type="title"/>
          </p:nvPr>
        </p:nvSpPr>
        <p:spPr>
          <a:xfrm>
            <a:off x="457200" y="630238"/>
            <a:ext cx="8229600" cy="1143001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Elli Beres</a:t>
            </a:r>
            <a:endParaRPr dirty="0"/>
          </a:p>
        </p:txBody>
      </p:sp>
      <p:sp>
        <p:nvSpPr>
          <p:cNvPr id="1110" name="Slide Number Placeholder 2"/>
          <p:cNvSpPr txBox="1">
            <a:spLocks noGrp="1"/>
          </p:cNvSpPr>
          <p:nvPr>
            <p:ph type="sldNum" sz="quarter" idx="2"/>
          </p:nvPr>
        </p:nvSpPr>
        <p:spPr>
          <a:xfrm>
            <a:off x="6543675" y="6248400"/>
            <a:ext cx="334900" cy="350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6799" tIns="46799" rIns="46799" bIns="4679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215900" marR="0" indent="-21590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723900" algn="l"/>
              </a:tabLst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Times New Roman"/>
              </a:defRPr>
            </a:lvl1pPr>
            <a:lvl2pPr marL="0" marR="0" indent="45720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91440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137160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182880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228600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274320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320040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365760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86CB4B4D-7CA3-9044-876B-883B54F8677D}" type="slidenum">
              <a:rPr lang="en-US" smtClean="0"/>
              <a:pPr/>
              <a:t>5</a:t>
            </a:fld>
            <a:endParaRPr/>
          </a:p>
        </p:txBody>
      </p:sp>
      <p:sp>
        <p:nvSpPr>
          <p:cNvPr id="1111" name="TextBox 10"/>
          <p:cNvSpPr txBox="1"/>
          <p:nvPr/>
        </p:nvSpPr>
        <p:spPr>
          <a:xfrm>
            <a:off x="4062706" y="1372925"/>
            <a:ext cx="4671305" cy="37286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marL="342900" indent="-342900">
              <a:lnSpc>
                <a:spcPct val="150000"/>
              </a:lnSpc>
              <a:buSzPct val="100000"/>
              <a:buFont typeface="Arial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rPr lang="en-US" dirty="0">
                <a:solidFill>
                  <a:schemeClr val="tx1"/>
                </a:solidFill>
              </a:rPr>
              <a:t>2</a:t>
            </a:r>
            <a:r>
              <a:rPr lang="en-US" baseline="30000" dirty="0">
                <a:solidFill>
                  <a:schemeClr val="tx1"/>
                </a:solidFill>
              </a:rPr>
              <a:t>nd</a:t>
            </a:r>
            <a:r>
              <a:rPr lang="en-US" dirty="0">
                <a:solidFill>
                  <a:schemeClr val="tx1"/>
                </a:solidFill>
              </a:rPr>
              <a:t> year graduate student in Computer Science &amp; Engineering</a:t>
            </a:r>
          </a:p>
          <a:p>
            <a:pPr marL="342900" indent="-342900">
              <a:lnSpc>
                <a:spcPct val="150000"/>
              </a:lnSpc>
              <a:buSzPct val="100000"/>
              <a:buFont typeface="Arial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rPr lang="en-US" dirty="0">
                <a:solidFill>
                  <a:schemeClr val="tx1"/>
                </a:solidFill>
              </a:rPr>
              <a:t>Research synthetic biology with Dr. Sudarshan Pinglay at UWGS and the Seattle Hub for Synthetic Biology</a:t>
            </a:r>
          </a:p>
          <a:p>
            <a:pPr marL="342900" indent="-342900">
              <a:lnSpc>
                <a:spcPct val="150000"/>
              </a:lnSpc>
              <a:buSzPct val="100000"/>
              <a:buFont typeface="Arial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rPr lang="en-US" dirty="0">
                <a:solidFill>
                  <a:schemeClr val="tx1"/>
                </a:solidFill>
              </a:rPr>
              <a:t>Love weightlifting, playing soccer, hiking, sci-fi and fantasy, and </a:t>
            </a:r>
            <a:r>
              <a:rPr lang="en-US" dirty="0" err="1">
                <a:solidFill>
                  <a:schemeClr val="tx1"/>
                </a:solidFill>
              </a:rPr>
              <a:t>GMing</a:t>
            </a:r>
            <a:r>
              <a:rPr lang="en-US" dirty="0">
                <a:solidFill>
                  <a:schemeClr val="tx1"/>
                </a:solidFill>
              </a:rPr>
              <a:t> and playing TTRPGs</a:t>
            </a:r>
            <a:endParaRPr dirty="0">
              <a:solidFill>
                <a:schemeClr val="tx1"/>
              </a:solidFill>
            </a:endParaRPr>
          </a:p>
        </p:txBody>
      </p:sp>
      <p:pic>
        <p:nvPicPr>
          <p:cNvPr id="1112" name="Image"/>
          <p:cNvPicPr>
            <a:picLocks noChangeAspect="1"/>
          </p:cNvPicPr>
          <p:nvPr/>
        </p:nvPicPr>
        <p:blipFill>
          <a:blip r:embed="rId2"/>
          <a:srcRect l="13036" r="13036"/>
          <a:stretch/>
        </p:blipFill>
        <p:spPr>
          <a:xfrm>
            <a:off x="629642" y="1517634"/>
            <a:ext cx="2950960" cy="3991688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Footer Placeholder 1">
            <a:extLst>
              <a:ext uri="{FF2B5EF4-FFF2-40B4-BE49-F238E27FC236}">
                <a16:creationId xmlns:a16="http://schemas.microsoft.com/office/drawing/2014/main" id="{A723A5D5-3239-2180-3456-7E74DA4809B4}"/>
              </a:ext>
            </a:extLst>
          </p:cNvPr>
          <p:cNvSpPr>
            <a:spLocks noGrp="1"/>
          </p:cNvSpPr>
          <p:nvPr>
            <p:ph type="ftr" idx="10"/>
          </p:nvPr>
        </p:nvSpPr>
        <p:spPr>
          <a:xfrm>
            <a:off x="3114675" y="6264275"/>
            <a:ext cx="2894013" cy="363538"/>
          </a:xfrm>
        </p:spPr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83E2111-B0F3-868F-84DD-9E7305B8A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b="1" dirty="0"/>
              <a:t>Dave Beck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6250607-7F32-E060-9139-4107E02486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1143001"/>
          </a:xfrm>
        </p:spPr>
        <p:txBody>
          <a:bodyPr/>
          <a:lstStyle/>
          <a:p>
            <a:pPr marL="0" indent="0" algn="ctr"/>
            <a:r>
              <a:rPr lang="en-US" dirty="0"/>
              <a:t>I’m Dave, not Dr. Beck, or Professor Beck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0E8BC61-7DC0-7280-64AC-4C1A8F9DE7E3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CB71B9-485C-6138-258F-9CEC5494E760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282B1CBC-BE39-E649-8CCA-3D8B5AE24183}" type="slidenum">
              <a:rPr lang="en-US" altLang="x-none" smtClean="0"/>
              <a:pPr>
                <a:defRPr/>
              </a:pPr>
              <a:t>6</a:t>
            </a:fld>
            <a:endParaRPr lang="en-US" altLang="x-non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20863A9-1D62-DCE2-EF59-6839CEF086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8051" y="2209800"/>
            <a:ext cx="29464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76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6250607-7F32-E060-9139-4107E02486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0E8BC61-7DC0-7280-64AC-4C1A8F9DE7E3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CB71B9-485C-6138-258F-9CEC5494E760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282B1CBC-BE39-E649-8CCA-3D8B5AE24183}" type="slidenum">
              <a:rPr lang="en-US" altLang="x-none" smtClean="0"/>
              <a:pPr>
                <a:defRPr/>
              </a:pPr>
              <a:t>7</a:t>
            </a:fld>
            <a:endParaRPr lang="en-US" altLang="x-none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B569DFC6-262B-9D88-4281-96AC4EEA9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5B75E2D-C9D9-B342-EC15-A3CEBB2688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3839"/>
            <a:ext cx="9144000" cy="6670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347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25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>
                <a:solidFill>
                  <a:srgbClr val="000000"/>
                </a:solidFill>
                <a:latin typeface="Calibri" charset="0"/>
              </a:rPr>
              <a:t>Agenda</a:t>
            </a:r>
          </a:p>
        </p:txBody>
      </p:sp>
      <p:sp>
        <p:nvSpPr>
          <p:cNvPr id="154626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Why data science?</a:t>
            </a:r>
          </a:p>
          <a:p>
            <a:pPr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Course overview</a:t>
            </a:r>
          </a:p>
          <a:p>
            <a:pPr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Validating your software install</a:t>
            </a:r>
          </a:p>
        </p:txBody>
      </p:sp>
      <p:sp>
        <p:nvSpPr>
          <p:cNvPr id="154627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E34EC161-5CED-374B-8E3E-F32E4893176E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8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AF27CD9-B824-A2C5-7F9A-21F17AA5A14A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282B1CBC-BE39-E649-8CCA-3D8B5AE24183}" type="slidenum">
              <a:rPr lang="en-US" altLang="x-none" smtClean="0"/>
              <a:pPr>
                <a:defRPr/>
              </a:pPr>
              <a:t>8</a:t>
            </a:fld>
            <a:endParaRPr lang="en-US" altLang="x-none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45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x-none"/>
              <a:t>Course Registration by Field of Study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159747" name="Slide Number Placeholder 1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CA38E17A-02A4-1D4B-8A2B-CD512C05D474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9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  <p:pic>
        <p:nvPicPr>
          <p:cNvPr id="3" name="Picture 2" descr="A colorful circle with many numbers&#10;&#10;AI-generated content may be incorrect.">
            <a:extLst>
              <a:ext uri="{FF2B5EF4-FFF2-40B4-BE49-F238E27FC236}">
                <a16:creationId xmlns:a16="http://schemas.microsoft.com/office/drawing/2014/main" id="{2AB1E0E9-A498-4041-49D8-49B212F1FD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481" y="1077618"/>
            <a:ext cx="7772400" cy="524698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0.xml><?xml version="1.0" encoding="utf-8"?>
<a:theme xmlns:a="http://schemas.openxmlformats.org/drawingml/2006/main" name="9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1.xml><?xml version="1.0" encoding="utf-8"?>
<a:theme xmlns:a="http://schemas.openxmlformats.org/drawingml/2006/main" name="10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2.xml><?xml version="1.0" encoding="utf-8"?>
<a:theme xmlns:a="http://schemas.openxmlformats.org/drawingml/2006/main" name="11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2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3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4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5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7.xml><?xml version="1.0" encoding="utf-8"?>
<a:theme xmlns:a="http://schemas.openxmlformats.org/drawingml/2006/main" name="6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8.xml><?xml version="1.0" encoding="utf-8"?>
<a:theme xmlns:a="http://schemas.openxmlformats.org/drawingml/2006/main" name="7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9.xml><?xml version="1.0" encoding="utf-8"?>
<a:theme xmlns:a="http://schemas.openxmlformats.org/drawingml/2006/main" name="8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17725</TotalTime>
  <Words>1684</Words>
  <Application>Microsoft Macintosh PowerPoint</Application>
  <PresentationFormat>On-screen Show (4:3)</PresentationFormat>
  <Paragraphs>317</Paragraphs>
  <Slides>32</Slides>
  <Notes>24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12</vt:i4>
      </vt:variant>
      <vt:variant>
        <vt:lpstr>Slide Titles</vt:lpstr>
      </vt:variant>
      <vt:variant>
        <vt:i4>32</vt:i4>
      </vt:variant>
    </vt:vector>
  </HeadingPairs>
  <TitlesOfParts>
    <vt:vector size="48" baseType="lpstr">
      <vt:lpstr>Arial</vt:lpstr>
      <vt:lpstr>Times New Roman</vt:lpstr>
      <vt:lpstr>Calibri</vt:lpstr>
      <vt:lpstr>Wingdings</vt:lpstr>
      <vt:lpstr>Office Theme</vt:lpstr>
      <vt:lpstr>1_Office Theme</vt:lpstr>
      <vt:lpstr>2_Office Theme</vt:lpstr>
      <vt:lpstr>3_Office Theme</vt:lpstr>
      <vt:lpstr>4_Office Theme</vt:lpstr>
      <vt:lpstr>5_Office Theme</vt:lpstr>
      <vt:lpstr>6_Office Theme</vt:lpstr>
      <vt:lpstr>7_Office Theme</vt:lpstr>
      <vt:lpstr>8_Office Theme</vt:lpstr>
      <vt:lpstr>9_Office Theme</vt:lpstr>
      <vt:lpstr>10_Office Theme</vt:lpstr>
      <vt:lpstr>11_Office Theme</vt:lpstr>
      <vt:lpstr>PowerPoint Presentation</vt:lpstr>
      <vt:lpstr>PowerPoint Presentation</vt:lpstr>
      <vt:lpstr>PowerPoint Presentation</vt:lpstr>
      <vt:lpstr>Ian Quah</vt:lpstr>
      <vt:lpstr>Elli Beres</vt:lpstr>
      <vt:lpstr>Dave Beck</vt:lpstr>
      <vt:lpstr>PowerPoint Presentation</vt:lpstr>
      <vt:lpstr>PowerPoint Presentation</vt:lpstr>
      <vt:lpstr>Course Registration by Field of Study</vt:lpstr>
      <vt:lpstr>PowerPoint Presentation</vt:lpstr>
      <vt:lpstr>Survey Results</vt:lpstr>
      <vt:lpstr>What you will learn</vt:lpstr>
      <vt:lpstr>Course Structure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Getting Started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Tricia Caparas</dc:creator>
  <cp:lastModifiedBy>Eleftheria Anastasia Beres</cp:lastModifiedBy>
  <cp:revision>410</cp:revision>
  <cp:lastPrinted>1601-01-01T00:00:00Z</cp:lastPrinted>
  <dcterms:created xsi:type="dcterms:W3CDTF">2008-11-04T22:35:39Z</dcterms:created>
  <dcterms:modified xsi:type="dcterms:W3CDTF">2025-09-19T20:57:17Z</dcterms:modified>
</cp:coreProperties>
</file>